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9"/>
  </p:notes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6" r:id="rId19"/>
    <p:sldId id="278" r:id="rId20"/>
    <p:sldId id="279" r:id="rId21"/>
    <p:sldId id="280" r:id="rId22"/>
    <p:sldId id="281" r:id="rId23"/>
    <p:sldId id="282" r:id="rId24"/>
    <p:sldId id="283" r:id="rId25"/>
    <p:sldId id="284" r:id="rId26"/>
    <p:sldId id="285"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0AC6"/>
    <a:srgbClr val="07E9EF"/>
    <a:srgbClr val="12E426"/>
    <a:srgbClr val="46F0D4"/>
    <a:srgbClr val="00668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6" d="100"/>
          <a:sy n="66" d="100"/>
        </p:scale>
        <p:origin x="-1282"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DD240B-57C5-4770-A9FB-51A66CD06082}" type="datetimeFigureOut">
              <a:rPr lang="en-US" smtClean="0"/>
              <a:pPr/>
              <a:t>18-Apr-20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F85807-246C-4963-94BA-8AF10017E1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9F083252-BAB6-4C07-8298-DB3477523E65}" type="datetime1">
              <a:rPr lang="en-US" smtClean="0"/>
              <a:pPr/>
              <a:t>18-Apr-20</a:t>
            </a:fld>
            <a:endParaRPr lang="en-US"/>
          </a:p>
        </p:txBody>
      </p:sp>
      <p:sp>
        <p:nvSpPr>
          <p:cNvPr id="2" name="Footer Placeholder 1"/>
          <p:cNvSpPr>
            <a:spLocks noGrp="1"/>
          </p:cNvSpPr>
          <p:nvPr>
            <p:ph type="ftr" sz="quarter" idx="11"/>
          </p:nvPr>
        </p:nvSpPr>
        <p:spPr/>
        <p:txBody>
          <a:bodyPr/>
          <a:lstStyle/>
          <a:p>
            <a:r>
              <a:rPr lang="fr-FR" smtClean="0"/>
              <a:t>Prof.D.Ilangovan, HD Commerce AU               18-04-2020</a:t>
            </a:r>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91001AA7-47BC-4910-B5B4-A7884108C639}" type="slidenum">
              <a:rPr lang="en-US" smtClean="0"/>
              <a:pPr/>
              <a:t>‹#›</a:t>
            </a:fld>
            <a:endParaRPr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B870967-0D34-4470-A5BD-FD86874AD41E}" type="datetime1">
              <a:rPr lang="en-US" smtClean="0"/>
              <a:pPr/>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91001AA7-47BC-4910-B5B4-A7884108C639}"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F3D817B-3829-453B-899E-C96447B6403F}" type="datetime1">
              <a:rPr lang="en-US" smtClean="0"/>
              <a:pPr/>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91001AA7-47BC-4910-B5B4-A7884108C639}"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30098C9-8031-4D4C-A8DB-20F372105986}" type="datetime1">
              <a:rPr lang="en-US" smtClean="0"/>
              <a:pPr/>
              <a:t>18-Apr-20</a:t>
            </a:fld>
            <a:endParaRPr lang="en-US"/>
          </a:p>
        </p:txBody>
      </p:sp>
      <p:sp>
        <p:nvSpPr>
          <p:cNvPr id="19" name="Footer Placeholder 18"/>
          <p:cNvSpPr>
            <a:spLocks noGrp="1"/>
          </p:cNvSpPr>
          <p:nvPr>
            <p:ph type="ftr" sz="quarter" idx="11"/>
          </p:nvPr>
        </p:nvSpPr>
        <p:spPr>
          <a:xfrm>
            <a:off x="3581400" y="76200"/>
            <a:ext cx="2895600" cy="288925"/>
          </a:xfrm>
        </p:spPr>
        <p:txBody>
          <a:bodyPr/>
          <a:lstStyle/>
          <a:p>
            <a:r>
              <a:rPr lang="fr-FR" smtClean="0"/>
              <a:t>Prof.D.Ilangovan, HD Commerce AU               18-04-2020</a:t>
            </a:r>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91001AA7-47BC-4910-B5B4-A7884108C639}"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4DC1A014-7FB3-47DD-B968-AD3F557695D9}" type="datetime1">
              <a:rPr lang="en-US" smtClean="0"/>
              <a:pPr/>
              <a:t>18-Apr-20</a:t>
            </a:fld>
            <a:endParaRPr lang="en-US"/>
          </a:p>
        </p:txBody>
      </p:sp>
      <p:sp>
        <p:nvSpPr>
          <p:cNvPr id="11" name="Footer Placeholder 10"/>
          <p:cNvSpPr>
            <a:spLocks noGrp="1"/>
          </p:cNvSpPr>
          <p:nvPr>
            <p:ph type="ftr" sz="quarter" idx="11"/>
          </p:nvPr>
        </p:nvSpPr>
        <p:spPr/>
        <p:txBody>
          <a:bodyPr/>
          <a:lstStyle/>
          <a:p>
            <a:r>
              <a:rPr lang="fr-FR" smtClean="0"/>
              <a:t>Prof.D.Ilangovan, HD Commerce AU               18-04-2020</a:t>
            </a:r>
            <a:endParaRPr lang="en-US"/>
          </a:p>
        </p:txBody>
      </p:sp>
      <p:sp>
        <p:nvSpPr>
          <p:cNvPr id="16" name="Slide Number Placeholder 15"/>
          <p:cNvSpPr>
            <a:spLocks noGrp="1"/>
          </p:cNvSpPr>
          <p:nvPr>
            <p:ph type="sldNum" sz="quarter" idx="12"/>
          </p:nvPr>
        </p:nvSpPr>
        <p:spPr/>
        <p:txBody>
          <a:bodyPr/>
          <a:lstStyle/>
          <a:p>
            <a:fld id="{91001AA7-47BC-4910-B5B4-A7884108C639}"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6E20F14C-08A1-45ED-9AD8-EDA294A99CF9}" type="datetime1">
              <a:rPr lang="en-US" smtClean="0"/>
              <a:pPr/>
              <a:t>18-Apr-20</a:t>
            </a:fld>
            <a:endParaRPr lang="en-US"/>
          </a:p>
        </p:txBody>
      </p:sp>
      <p:sp>
        <p:nvSpPr>
          <p:cNvPr id="10" name="Footer Placeholder 9"/>
          <p:cNvSpPr>
            <a:spLocks noGrp="1"/>
          </p:cNvSpPr>
          <p:nvPr>
            <p:ph type="ftr" sz="quarter" idx="11"/>
          </p:nvPr>
        </p:nvSpPr>
        <p:spPr/>
        <p:txBody>
          <a:bodyPr/>
          <a:lstStyle/>
          <a:p>
            <a:r>
              <a:rPr lang="fr-FR" smtClean="0"/>
              <a:t>Prof.D.Ilangovan, HD Commerce AU               18-04-2020</a:t>
            </a:r>
            <a:endParaRPr lang="en-US"/>
          </a:p>
        </p:txBody>
      </p:sp>
      <p:sp>
        <p:nvSpPr>
          <p:cNvPr id="31" name="Slide Number Placeholder 30"/>
          <p:cNvSpPr>
            <a:spLocks noGrp="1"/>
          </p:cNvSpPr>
          <p:nvPr>
            <p:ph type="sldNum" sz="quarter" idx="12"/>
          </p:nvPr>
        </p:nvSpPr>
        <p:spPr/>
        <p:txBody>
          <a:bodyPr/>
          <a:lstStyle/>
          <a:p>
            <a:fld id="{91001AA7-47BC-4910-B5B4-A7884108C639}"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44E707C-F291-41F6-998C-EB5CFCC34A9E}" type="datetime1">
              <a:rPr lang="en-US" smtClean="0"/>
              <a:pPr/>
              <a:t>18-Apr-20</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91001AA7-47BC-4910-B5B4-A7884108C639}"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2FEF8D96-C36B-495B-A9EE-FAC6139D8724}" type="datetime1">
              <a:rPr lang="en-US" smtClean="0"/>
              <a:pPr/>
              <a:t>18-Apr-20</a:t>
            </a:fld>
            <a:endParaRPr lang="en-US"/>
          </a:p>
        </p:txBody>
      </p:sp>
      <p:sp>
        <p:nvSpPr>
          <p:cNvPr id="21" name="Footer Placeholder 20"/>
          <p:cNvSpPr>
            <a:spLocks noGrp="1"/>
          </p:cNvSpPr>
          <p:nvPr>
            <p:ph type="ftr" sz="quarter" idx="11"/>
          </p:nvPr>
        </p:nvSpPr>
        <p:spPr/>
        <p:txBody>
          <a:bodyPr/>
          <a:lstStyle/>
          <a:p>
            <a:r>
              <a:rPr lang="fr-FR" smtClean="0"/>
              <a:t>Prof.D.Ilangovan, HD Commerce AU               18-04-2020</a:t>
            </a:r>
            <a:endParaRPr lang="en-US"/>
          </a:p>
        </p:txBody>
      </p:sp>
      <p:sp>
        <p:nvSpPr>
          <p:cNvPr id="6" name="Slide Number Placeholder 5"/>
          <p:cNvSpPr>
            <a:spLocks noGrp="1"/>
          </p:cNvSpPr>
          <p:nvPr>
            <p:ph type="sldNum" sz="quarter" idx="12"/>
          </p:nvPr>
        </p:nvSpPr>
        <p:spPr/>
        <p:txBody>
          <a:bodyPr/>
          <a:lstStyle/>
          <a:p>
            <a:fld id="{91001AA7-47BC-4910-B5B4-A7884108C639}"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D3D20B-030C-4293-BA04-951D6267BF22}" type="datetime1">
              <a:rPr lang="en-US" smtClean="0"/>
              <a:pPr/>
              <a:t>18-Apr-20</a:t>
            </a:fld>
            <a:endParaRPr lang="en-US"/>
          </a:p>
        </p:txBody>
      </p:sp>
      <p:sp>
        <p:nvSpPr>
          <p:cNvPr id="24" name="Footer Placeholder 23"/>
          <p:cNvSpPr>
            <a:spLocks noGrp="1"/>
          </p:cNvSpPr>
          <p:nvPr>
            <p:ph type="ftr" sz="quarter" idx="11"/>
          </p:nvPr>
        </p:nvSpPr>
        <p:spPr/>
        <p:txBody>
          <a:bodyPr/>
          <a:lstStyle/>
          <a:p>
            <a:r>
              <a:rPr lang="fr-FR" smtClean="0"/>
              <a:t>Prof.D.Ilangovan, HD Commerce AU               18-04-2020</a:t>
            </a:r>
            <a:endParaRPr lang="en-US"/>
          </a:p>
        </p:txBody>
      </p:sp>
      <p:sp>
        <p:nvSpPr>
          <p:cNvPr id="7" name="Slide Number Placeholder 6"/>
          <p:cNvSpPr>
            <a:spLocks noGrp="1"/>
          </p:cNvSpPr>
          <p:nvPr>
            <p:ph type="sldNum" sz="quarter" idx="12"/>
          </p:nvPr>
        </p:nvSpPr>
        <p:spPr/>
        <p:txBody>
          <a:bodyPr/>
          <a:lstStyle/>
          <a:p>
            <a:fld id="{91001AA7-47BC-4910-B5B4-A7884108C639}"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5658C1E-19D3-4EC2-BFA6-1D12FCF4765F}" type="datetime1">
              <a:rPr lang="en-US" smtClean="0"/>
              <a:pPr/>
              <a:t>18-Apr-20</a:t>
            </a:fld>
            <a:endParaRPr lang="en-US"/>
          </a:p>
        </p:txBody>
      </p:sp>
      <p:sp>
        <p:nvSpPr>
          <p:cNvPr id="29" name="Footer Placeholder 28"/>
          <p:cNvSpPr>
            <a:spLocks noGrp="1"/>
          </p:cNvSpPr>
          <p:nvPr>
            <p:ph type="ftr" sz="quarter" idx="11"/>
          </p:nvPr>
        </p:nvSpPr>
        <p:spPr/>
        <p:txBody>
          <a:bodyPr/>
          <a:lstStyle/>
          <a:p>
            <a:r>
              <a:rPr lang="fr-FR" smtClean="0"/>
              <a:t>Prof.D.Ilangovan, HD Commerce AU               18-04-2020</a:t>
            </a:r>
            <a:endParaRPr lang="en-US"/>
          </a:p>
        </p:txBody>
      </p:sp>
      <p:sp>
        <p:nvSpPr>
          <p:cNvPr id="7" name="Slide Number Placeholder 6"/>
          <p:cNvSpPr>
            <a:spLocks noGrp="1"/>
          </p:cNvSpPr>
          <p:nvPr>
            <p:ph type="sldNum" sz="quarter" idx="12"/>
          </p:nvPr>
        </p:nvSpPr>
        <p:spPr/>
        <p:txBody>
          <a:bodyPr/>
          <a:lstStyle/>
          <a:p>
            <a:fld id="{91001AA7-47BC-4910-B5B4-A7884108C639}"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4EA0726C-FD71-4017-AD50-1BB802E7AA20}" type="datetime1">
              <a:rPr lang="en-US" smtClean="0"/>
              <a:pPr/>
              <a:t>18-Apr-20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
        <p:nvSpPr>
          <p:cNvPr id="31" name="Slide Number Placeholder 30"/>
          <p:cNvSpPr>
            <a:spLocks noGrp="1"/>
          </p:cNvSpPr>
          <p:nvPr>
            <p:ph type="sldNum" sz="quarter" idx="12"/>
          </p:nvPr>
        </p:nvSpPr>
        <p:spPr/>
        <p:txBody>
          <a:bodyPr/>
          <a:lstStyle/>
          <a:p>
            <a:fld id="{91001AA7-47BC-4910-B5B4-A7884108C639}"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6A9EFE99-4334-4508-BB04-DCADD61DD152}" type="datetime1">
              <a:rPr lang="en-US" smtClean="0"/>
              <a:pPr/>
              <a:t>18-Apr-20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r>
              <a:rPr lang="fr-FR" smtClean="0"/>
              <a:t>Prof.D.Ilangovan, HD Commerce AU               18-04-2020</a:t>
            </a: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91001AA7-47BC-4910-B5B4-A7884108C639}"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hf hd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il2691@yahoo.co.i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457200"/>
            <a:ext cx="8686800" cy="1905000"/>
          </a:xfrm>
        </p:spPr>
        <p:txBody>
          <a:bodyPr>
            <a:normAutofit/>
          </a:bodyPr>
          <a:lstStyle/>
          <a:p>
            <a:pPr algn="ctr"/>
            <a:r>
              <a:rPr lang="en-US" dirty="0" smtClean="0">
                <a:solidFill>
                  <a:srgbClr val="FF0000"/>
                </a:solidFill>
                <a:latin typeface="Algerian" pitchFamily="82" charset="0"/>
              </a:rPr>
              <a:t>Department </a:t>
            </a:r>
            <a:r>
              <a:rPr lang="en-US" smtClean="0">
                <a:solidFill>
                  <a:srgbClr val="FF0000"/>
                </a:solidFill>
                <a:latin typeface="Algerian" pitchFamily="82" charset="0"/>
              </a:rPr>
              <a:t>of commerce</a:t>
            </a:r>
            <a:r>
              <a:rPr lang="en-US" dirty="0" smtClean="0">
                <a:solidFill>
                  <a:srgbClr val="FF0000"/>
                </a:solidFill>
                <a:latin typeface="Algerian" pitchFamily="82" charset="0"/>
              </a:rPr>
              <a:t/>
            </a:r>
            <a:br>
              <a:rPr lang="en-US" dirty="0" smtClean="0">
                <a:solidFill>
                  <a:srgbClr val="FF0000"/>
                </a:solidFill>
                <a:latin typeface="Algerian" pitchFamily="82" charset="0"/>
              </a:rPr>
            </a:br>
            <a:r>
              <a:rPr lang="en-US" dirty="0" err="1" smtClean="0">
                <a:solidFill>
                  <a:srgbClr val="FF0000"/>
                </a:solidFill>
                <a:latin typeface="Algerian" pitchFamily="82" charset="0"/>
              </a:rPr>
              <a:t>annamalai</a:t>
            </a:r>
            <a:r>
              <a:rPr lang="en-US" dirty="0" smtClean="0">
                <a:solidFill>
                  <a:srgbClr val="FF0000"/>
                </a:solidFill>
                <a:latin typeface="Algerian" pitchFamily="82" charset="0"/>
              </a:rPr>
              <a:t> </a:t>
            </a:r>
            <a:r>
              <a:rPr lang="en-US" dirty="0" smtClean="0">
                <a:solidFill>
                  <a:srgbClr val="FF0000"/>
                </a:solidFill>
                <a:latin typeface="Algerian" pitchFamily="82" charset="0"/>
              </a:rPr>
              <a:t>University, </a:t>
            </a:r>
            <a:endParaRPr lang="en-US" dirty="0">
              <a:solidFill>
                <a:srgbClr val="FF0000"/>
              </a:solidFill>
              <a:latin typeface="Algerian" pitchFamily="82" charset="0"/>
            </a:endParaRPr>
          </a:p>
        </p:txBody>
      </p:sp>
      <p:sp>
        <p:nvSpPr>
          <p:cNvPr id="5" name="Content Placeholder 4"/>
          <p:cNvSpPr>
            <a:spLocks noGrp="1"/>
          </p:cNvSpPr>
          <p:nvPr>
            <p:ph idx="1"/>
          </p:nvPr>
        </p:nvSpPr>
        <p:spPr>
          <a:xfrm>
            <a:off x="152400" y="2286000"/>
            <a:ext cx="8839200" cy="4343400"/>
          </a:xfrm>
        </p:spPr>
        <p:txBody>
          <a:bodyPr>
            <a:normAutofit/>
          </a:bodyPr>
          <a:lstStyle/>
          <a:p>
            <a:pPr algn="ctr">
              <a:buNone/>
            </a:pPr>
            <a:r>
              <a:rPr lang="en-US" dirty="0" smtClean="0">
                <a:solidFill>
                  <a:srgbClr val="D40AC6"/>
                </a:solidFill>
                <a:latin typeface="Cooper Black" pitchFamily="18" charset="0"/>
              </a:rPr>
              <a:t> </a:t>
            </a:r>
            <a:r>
              <a:rPr lang="en-US" sz="2200" dirty="0" smtClean="0">
                <a:solidFill>
                  <a:srgbClr val="D40AC6"/>
                </a:solidFill>
                <a:latin typeface="Cooper Black" pitchFamily="18" charset="0"/>
              </a:rPr>
              <a:t>Construction of Tools for Data Collection in Social science Research (1)</a:t>
            </a:r>
          </a:p>
          <a:p>
            <a:pPr algn="ctr">
              <a:buNone/>
            </a:pPr>
            <a:r>
              <a:rPr lang="en-US" sz="2200" dirty="0" smtClean="0">
                <a:solidFill>
                  <a:srgbClr val="D40AC6"/>
                </a:solidFill>
                <a:latin typeface="Cooper Black" pitchFamily="18" charset="0"/>
              </a:rPr>
              <a:t>&amp;</a:t>
            </a:r>
          </a:p>
          <a:p>
            <a:pPr algn="ctr">
              <a:buNone/>
            </a:pPr>
            <a:r>
              <a:rPr lang="en-US" sz="2200" dirty="0" smtClean="0">
                <a:solidFill>
                  <a:srgbClr val="D40AC6"/>
                </a:solidFill>
                <a:latin typeface="Cooper Black" pitchFamily="18" charset="0"/>
              </a:rPr>
              <a:t> Methods of Primary Data Collection in </a:t>
            </a:r>
          </a:p>
          <a:p>
            <a:pPr algn="ctr">
              <a:buNone/>
            </a:pPr>
            <a:r>
              <a:rPr lang="en-US" sz="2200" dirty="0" smtClean="0">
                <a:solidFill>
                  <a:srgbClr val="D40AC6"/>
                </a:solidFill>
                <a:latin typeface="Cooper Black" pitchFamily="18" charset="0"/>
              </a:rPr>
              <a:t>Social Science Research(2)</a:t>
            </a:r>
          </a:p>
          <a:p>
            <a:pPr algn="ctr">
              <a:buNone/>
            </a:pPr>
            <a:r>
              <a:rPr lang="en-US" sz="1700" dirty="0" smtClean="0">
                <a:solidFill>
                  <a:srgbClr val="D40AC6"/>
                </a:solidFill>
                <a:latin typeface="Cooper Black" pitchFamily="18" charset="0"/>
              </a:rPr>
              <a:t>By</a:t>
            </a:r>
          </a:p>
          <a:p>
            <a:pPr algn="ctr">
              <a:buNone/>
            </a:pPr>
            <a:r>
              <a:rPr lang="en-US" sz="2600" b="1" dirty="0" err="1" smtClean="0">
                <a:solidFill>
                  <a:srgbClr val="002060"/>
                </a:solidFill>
                <a:latin typeface="Script MT Bold" pitchFamily="66" charset="0"/>
              </a:rPr>
              <a:t>Dr.D.Ilangovan</a:t>
            </a:r>
            <a:r>
              <a:rPr lang="en-US" sz="2600" b="1" dirty="0" smtClean="0">
                <a:solidFill>
                  <a:srgbClr val="002060"/>
                </a:solidFill>
                <a:latin typeface="Script MT Bold" pitchFamily="66" charset="0"/>
              </a:rPr>
              <a:t>, Professor &amp; Head, Dept. of Commerce, </a:t>
            </a:r>
          </a:p>
          <a:p>
            <a:pPr algn="ctr">
              <a:buNone/>
            </a:pPr>
            <a:r>
              <a:rPr lang="en-US" sz="2600" b="1" dirty="0" err="1" smtClean="0">
                <a:solidFill>
                  <a:srgbClr val="002060"/>
                </a:solidFill>
                <a:latin typeface="Script MT Bold" pitchFamily="66" charset="0"/>
              </a:rPr>
              <a:t>Annamalai</a:t>
            </a:r>
            <a:r>
              <a:rPr lang="en-US" sz="2600" b="1" dirty="0" smtClean="0">
                <a:solidFill>
                  <a:srgbClr val="002060"/>
                </a:solidFill>
                <a:latin typeface="Script MT Bold" pitchFamily="66" charset="0"/>
              </a:rPr>
              <a:t> University, Annamalainagar-608 002 TN</a:t>
            </a:r>
          </a:p>
          <a:p>
            <a:pPr algn="ctr">
              <a:buNone/>
            </a:pPr>
            <a:r>
              <a:rPr lang="en-US" sz="2600" b="1" dirty="0" err="1" smtClean="0">
                <a:solidFill>
                  <a:srgbClr val="002060"/>
                </a:solidFill>
                <a:latin typeface="Script MT Bold" pitchFamily="66" charset="0"/>
              </a:rPr>
              <a:t>E.Mail</a:t>
            </a:r>
            <a:r>
              <a:rPr lang="en-US" sz="2600" b="1" dirty="0" smtClean="0">
                <a:solidFill>
                  <a:srgbClr val="002060"/>
                </a:solidFill>
                <a:latin typeface="Script MT Bold" pitchFamily="66" charset="0"/>
              </a:rPr>
              <a:t>: </a:t>
            </a:r>
            <a:r>
              <a:rPr lang="en-US" sz="2600" b="1" dirty="0" smtClean="0">
                <a:solidFill>
                  <a:srgbClr val="002060"/>
                </a:solidFill>
                <a:latin typeface="Script MT Bold" pitchFamily="66" charset="0"/>
                <a:hlinkClick r:id="rId2"/>
              </a:rPr>
              <a:t>dil2691@yahoo.co.in</a:t>
            </a:r>
            <a:r>
              <a:rPr lang="en-US" sz="2600" b="1" dirty="0" smtClean="0">
                <a:solidFill>
                  <a:srgbClr val="002060"/>
                </a:solidFill>
                <a:latin typeface="Script MT Bold" pitchFamily="66" charset="0"/>
              </a:rPr>
              <a:t> Mob: 09443738926</a:t>
            </a:r>
          </a:p>
          <a:p>
            <a:pPr algn="ctr">
              <a:buNone/>
            </a:pPr>
            <a:endParaRPr lang="en-US" dirty="0"/>
          </a:p>
        </p:txBody>
      </p:sp>
      <p:sp>
        <p:nvSpPr>
          <p:cNvPr id="6" name="Slide Number Placeholder 5"/>
          <p:cNvSpPr>
            <a:spLocks noGrp="1"/>
          </p:cNvSpPr>
          <p:nvPr>
            <p:ph type="sldNum" sz="quarter" idx="12"/>
          </p:nvPr>
        </p:nvSpPr>
        <p:spPr/>
        <p:txBody>
          <a:bodyPr/>
          <a:lstStyle/>
          <a:p>
            <a:fld id="{91001AA7-47BC-4910-B5B4-A7884108C639}" type="slidenum">
              <a:rPr lang="en-US" smtClean="0"/>
              <a:pPr/>
              <a:t>1</a:t>
            </a:fld>
            <a:endParaRPr lang="en-US"/>
          </a:p>
        </p:txBody>
      </p:sp>
      <p:sp>
        <p:nvSpPr>
          <p:cNvPr id="7" name="Footer Placeholder 6"/>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IV. </a:t>
            </a:r>
            <a:r>
              <a:rPr lang="en-US" dirty="0" smtClean="0">
                <a:solidFill>
                  <a:srgbClr val="FF0000"/>
                </a:solidFill>
              </a:rPr>
              <a:t>RESEARCH QUESTIONNAIRE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solidFill>
                  <a:srgbClr val="002060"/>
                </a:solidFill>
              </a:rPr>
              <a:t>Questionnaire is a schedule to be filled up by an informant rather than by the researcher</a:t>
            </a:r>
          </a:p>
          <a:p>
            <a:r>
              <a:rPr lang="en-US" dirty="0" smtClean="0">
                <a:solidFill>
                  <a:srgbClr val="002060"/>
                </a:solidFill>
              </a:rPr>
              <a:t>Questionnaire is an art and it takes the time of many people for weeks together</a:t>
            </a:r>
          </a:p>
          <a:p>
            <a:r>
              <a:rPr lang="en-US" dirty="0" smtClean="0">
                <a:solidFill>
                  <a:srgbClr val="7030A0"/>
                </a:solidFill>
              </a:rPr>
              <a:t>It should be cleverly constructed to elicit more reliable and authentic information</a:t>
            </a:r>
          </a:p>
          <a:p>
            <a:r>
              <a:rPr lang="en-US" dirty="0" smtClean="0">
                <a:solidFill>
                  <a:srgbClr val="7030A0"/>
                </a:solidFill>
              </a:rPr>
              <a:t>The respondent must be able to understand the questions purposely asked for in sequence</a:t>
            </a:r>
            <a:endParaRPr lang="en-US" dirty="0">
              <a:solidFill>
                <a:srgbClr val="7030A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10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DESIGN OF A QUESTIONNAIRE</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7030A0"/>
                </a:solidFill>
              </a:rPr>
              <a:t>Covering Letter</a:t>
            </a:r>
          </a:p>
          <a:p>
            <a:r>
              <a:rPr lang="en-US" dirty="0" smtClean="0">
                <a:solidFill>
                  <a:srgbClr val="7030A0"/>
                </a:solidFill>
              </a:rPr>
              <a:t>A descriptive title of the Research Study</a:t>
            </a:r>
          </a:p>
          <a:p>
            <a:r>
              <a:rPr lang="en-US" dirty="0" smtClean="0">
                <a:solidFill>
                  <a:srgbClr val="7030A0"/>
                </a:solidFill>
              </a:rPr>
              <a:t>Purpose of the Study</a:t>
            </a:r>
          </a:p>
          <a:p>
            <a:r>
              <a:rPr lang="en-US" dirty="0" smtClean="0">
                <a:solidFill>
                  <a:srgbClr val="C00000"/>
                </a:solidFill>
              </a:rPr>
              <a:t>Name of the Sponsoring Agency/Institution</a:t>
            </a:r>
          </a:p>
          <a:p>
            <a:r>
              <a:rPr lang="en-US" dirty="0" smtClean="0">
                <a:solidFill>
                  <a:srgbClr val="C00000"/>
                </a:solidFill>
              </a:rPr>
              <a:t>Name &amp; Address to which it is to be returned</a:t>
            </a:r>
          </a:p>
          <a:p>
            <a:r>
              <a:rPr lang="en-US" dirty="0" smtClean="0">
                <a:solidFill>
                  <a:srgbClr val="D40AC6"/>
                </a:solidFill>
              </a:rPr>
              <a:t>The Method of Filling it up</a:t>
            </a:r>
          </a:p>
          <a:p>
            <a:r>
              <a:rPr lang="en-US" dirty="0" smtClean="0">
                <a:solidFill>
                  <a:srgbClr val="D40AC6"/>
                </a:solidFill>
              </a:rPr>
              <a:t>A Guarantee for secrecy of the Respondent</a:t>
            </a:r>
            <a:endParaRPr lang="en-US" dirty="0">
              <a:solidFill>
                <a:srgbClr val="D40AC6"/>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11</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TYPES OF A QUESTIONNAIRE</a:t>
            </a:r>
            <a:endParaRPr lang="en-US" dirty="0">
              <a:solidFill>
                <a:srgbClr val="FF0000"/>
              </a:solidFill>
            </a:endParaRPr>
          </a:p>
        </p:txBody>
      </p:sp>
      <p:sp>
        <p:nvSpPr>
          <p:cNvPr id="3" name="Content Placeholder 2"/>
          <p:cNvSpPr>
            <a:spLocks noGrp="1"/>
          </p:cNvSpPr>
          <p:nvPr>
            <p:ph idx="1"/>
          </p:nvPr>
        </p:nvSpPr>
        <p:spPr>
          <a:xfrm>
            <a:off x="304800" y="1554162"/>
            <a:ext cx="8686800" cy="4922838"/>
          </a:xfrm>
        </p:spPr>
        <p:txBody>
          <a:bodyPr>
            <a:normAutofit/>
          </a:bodyPr>
          <a:lstStyle/>
          <a:p>
            <a:pPr marL="514350" indent="-514350">
              <a:buAutoNum type="arabicPeriod"/>
            </a:pPr>
            <a:r>
              <a:rPr lang="en-US" dirty="0" smtClean="0">
                <a:solidFill>
                  <a:srgbClr val="7030A0"/>
                </a:solidFill>
              </a:rPr>
              <a:t>Supply Type of a Questionnaire</a:t>
            </a:r>
          </a:p>
          <a:p>
            <a:pPr marL="514350" indent="-514350">
              <a:buAutoNum type="arabicPeriod"/>
            </a:pPr>
            <a:r>
              <a:rPr lang="en-US" dirty="0" smtClean="0">
                <a:solidFill>
                  <a:srgbClr val="7030A0"/>
                </a:solidFill>
              </a:rPr>
              <a:t>Selection Type of a Questionnaire</a:t>
            </a:r>
          </a:p>
          <a:p>
            <a:pPr marL="514350" indent="-514350">
              <a:buNone/>
            </a:pPr>
            <a:r>
              <a:rPr lang="en-US" dirty="0" smtClean="0"/>
              <a:t>      </a:t>
            </a:r>
            <a:r>
              <a:rPr lang="en-US" dirty="0" smtClean="0">
                <a:solidFill>
                  <a:srgbClr val="002060"/>
                </a:solidFill>
              </a:rPr>
              <a:t>The former is open-ended in nature requiring high standard of literacy, energy, willingness and care on the part of the respondent, and the latter is ‘yes or no’ type or ‘true or false’ type  or ‘right or wrong’ type and MCQs if not any one of the above seeking just the participation of the respondent in the survey</a:t>
            </a:r>
            <a:r>
              <a:rPr lang="en-US" dirty="0" smtClean="0"/>
              <a:t>.</a:t>
            </a:r>
            <a:endParaRPr lang="en-US" dirty="0"/>
          </a:p>
        </p:txBody>
      </p:sp>
      <p:sp>
        <p:nvSpPr>
          <p:cNvPr id="4" name="Slide Number Placeholder 3"/>
          <p:cNvSpPr>
            <a:spLocks noGrp="1"/>
          </p:cNvSpPr>
          <p:nvPr>
            <p:ph type="sldNum" sz="quarter" idx="12"/>
          </p:nvPr>
        </p:nvSpPr>
        <p:spPr/>
        <p:txBody>
          <a:bodyPr/>
          <a:lstStyle/>
          <a:p>
            <a:fld id="{91001AA7-47BC-4910-B5B4-A7884108C639}" type="slidenum">
              <a:rPr lang="en-US" smtClean="0"/>
              <a:pPr/>
              <a:t>12</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CONSTRUCTION TIPS OF A QUESTIONNAIRE</a:t>
            </a:r>
            <a:endParaRPr lang="en-US" dirty="0">
              <a:solidFill>
                <a:srgbClr val="FF0000"/>
              </a:solidFill>
            </a:endParaRPr>
          </a:p>
        </p:txBody>
      </p:sp>
      <p:sp>
        <p:nvSpPr>
          <p:cNvPr id="3" name="Content Placeholder 2"/>
          <p:cNvSpPr>
            <a:spLocks noGrp="1"/>
          </p:cNvSpPr>
          <p:nvPr>
            <p:ph sz="half" idx="1"/>
          </p:nvPr>
        </p:nvSpPr>
        <p:spPr>
          <a:xfrm>
            <a:off x="304800" y="1600200"/>
            <a:ext cx="4191000" cy="5029200"/>
          </a:xfrm>
        </p:spPr>
        <p:txBody>
          <a:bodyPr>
            <a:normAutofit fontScale="92500" lnSpcReduction="20000"/>
          </a:bodyPr>
          <a:lstStyle/>
          <a:p>
            <a:pPr marL="514350" indent="-514350">
              <a:buAutoNum type="alphaLcPeriod"/>
            </a:pPr>
            <a:r>
              <a:rPr lang="en-US" sz="2000" dirty="0" smtClean="0">
                <a:solidFill>
                  <a:srgbClr val="D40AC6"/>
                </a:solidFill>
              </a:rPr>
              <a:t>Clear expression of items</a:t>
            </a:r>
          </a:p>
          <a:p>
            <a:pPr marL="514350" indent="-514350">
              <a:buAutoNum type="alphaLcPeriod"/>
            </a:pPr>
            <a:r>
              <a:rPr lang="en-US" sz="2000" dirty="0" smtClean="0">
                <a:solidFill>
                  <a:srgbClr val="D40AC6"/>
                </a:solidFill>
              </a:rPr>
              <a:t>Use of right words wherever possible</a:t>
            </a:r>
          </a:p>
          <a:p>
            <a:pPr marL="514350" indent="-514350">
              <a:buAutoNum type="alphaLcPeriod"/>
            </a:pPr>
            <a:r>
              <a:rPr lang="en-US" sz="2000" dirty="0" smtClean="0">
                <a:solidFill>
                  <a:srgbClr val="D40AC6"/>
                </a:solidFill>
              </a:rPr>
              <a:t>Provision of reasonable basis for response selection</a:t>
            </a:r>
          </a:p>
          <a:p>
            <a:pPr marL="514350" indent="-514350">
              <a:buAutoNum type="alphaLcPeriod"/>
            </a:pPr>
            <a:r>
              <a:rPr lang="en-US" sz="2000" dirty="0" smtClean="0">
                <a:solidFill>
                  <a:srgbClr val="D40AC6"/>
                </a:solidFill>
              </a:rPr>
              <a:t>Avoidance of  non –essential specificity</a:t>
            </a:r>
          </a:p>
          <a:p>
            <a:pPr marL="514350" indent="-514350">
              <a:buAutoNum type="alphaLcPeriod"/>
            </a:pPr>
            <a:r>
              <a:rPr lang="en-US" sz="2000" dirty="0" smtClean="0">
                <a:solidFill>
                  <a:srgbClr val="D40AC6"/>
                </a:solidFill>
              </a:rPr>
              <a:t>Avoidance of non- functional words</a:t>
            </a:r>
          </a:p>
          <a:p>
            <a:pPr marL="514350" indent="-514350">
              <a:buAutoNum type="alphaLcPeriod"/>
            </a:pPr>
            <a:r>
              <a:rPr lang="en-US" sz="2000" dirty="0" smtClean="0">
                <a:solidFill>
                  <a:srgbClr val="D40AC6"/>
                </a:solidFill>
              </a:rPr>
              <a:t>Avoid trivial questions</a:t>
            </a:r>
          </a:p>
          <a:p>
            <a:pPr marL="514350" indent="-514350">
              <a:buAutoNum type="alphaLcPeriod"/>
            </a:pPr>
            <a:r>
              <a:rPr lang="en-US" sz="2000" dirty="0" smtClean="0">
                <a:solidFill>
                  <a:srgbClr val="D40AC6"/>
                </a:solidFill>
              </a:rPr>
              <a:t>Suggested answers need to be as simple as possible</a:t>
            </a:r>
          </a:p>
          <a:p>
            <a:pPr marL="514350" indent="-514350">
              <a:buAutoNum type="alphaLcPeriod"/>
            </a:pPr>
            <a:r>
              <a:rPr lang="en-US" sz="2000" dirty="0" smtClean="0">
                <a:solidFill>
                  <a:srgbClr val="D40AC6"/>
                </a:solidFill>
              </a:rPr>
              <a:t>Applicability of the question to the current situation</a:t>
            </a:r>
          </a:p>
          <a:p>
            <a:pPr marL="514350" indent="-514350">
              <a:buAutoNum type="alphaLcPeriod"/>
            </a:pPr>
            <a:r>
              <a:rPr lang="en-US" sz="2000" dirty="0" smtClean="0">
                <a:solidFill>
                  <a:srgbClr val="D40AC6"/>
                </a:solidFill>
              </a:rPr>
              <a:t>Avoid asking opinion, unless it </a:t>
            </a:r>
          </a:p>
          <a:p>
            <a:pPr marL="514350" indent="-514350">
              <a:buNone/>
            </a:pPr>
            <a:r>
              <a:rPr lang="en-US" sz="2000" dirty="0" smtClean="0">
                <a:solidFill>
                  <a:srgbClr val="D40AC6"/>
                </a:solidFill>
              </a:rPr>
              <a:t>         is unavoidable</a:t>
            </a:r>
          </a:p>
          <a:p>
            <a:pPr marL="514350" indent="-514350">
              <a:buAutoNum type="alphaLcPeriod"/>
            </a:pPr>
            <a:endParaRPr lang="en-US" sz="1600" dirty="0" smtClean="0"/>
          </a:p>
          <a:p>
            <a:pPr marL="514350" indent="-514350">
              <a:buAutoNum type="alphaLcPeriod"/>
            </a:pPr>
            <a:endParaRPr lang="en-US" sz="1600" dirty="0" smtClean="0"/>
          </a:p>
          <a:p>
            <a:pPr marL="514350" indent="-514350">
              <a:buAutoNum type="alphaLcPeriod"/>
            </a:pPr>
            <a:endParaRPr lang="en-US" dirty="0"/>
          </a:p>
        </p:txBody>
      </p:sp>
      <p:sp>
        <p:nvSpPr>
          <p:cNvPr id="4" name="Content Placeholder 3"/>
          <p:cNvSpPr>
            <a:spLocks noGrp="1"/>
          </p:cNvSpPr>
          <p:nvPr>
            <p:ph sz="half" idx="2"/>
          </p:nvPr>
        </p:nvSpPr>
        <p:spPr>
          <a:xfrm>
            <a:off x="4648200" y="1600200"/>
            <a:ext cx="4343400" cy="4953000"/>
          </a:xfrm>
        </p:spPr>
        <p:txBody>
          <a:bodyPr>
            <a:normAutofit fontScale="92500" lnSpcReduction="20000"/>
          </a:bodyPr>
          <a:lstStyle/>
          <a:p>
            <a:pPr>
              <a:buNone/>
            </a:pPr>
            <a:r>
              <a:rPr lang="en-US" sz="2000" dirty="0" smtClean="0"/>
              <a:t>j</a:t>
            </a:r>
            <a:r>
              <a:rPr lang="en-US" sz="2000" dirty="0" smtClean="0">
                <a:solidFill>
                  <a:srgbClr val="002060"/>
                </a:solidFill>
              </a:rPr>
              <a:t>.    Avoid question too suggestive or inviting elusive responses</a:t>
            </a:r>
          </a:p>
          <a:p>
            <a:pPr>
              <a:buNone/>
            </a:pPr>
            <a:r>
              <a:rPr lang="en-US" sz="2000" dirty="0" smtClean="0">
                <a:solidFill>
                  <a:srgbClr val="002060"/>
                </a:solidFill>
              </a:rPr>
              <a:t>k    Phrase questions academically to avoid any embarrassment </a:t>
            </a:r>
          </a:p>
          <a:p>
            <a:pPr>
              <a:buNone/>
            </a:pPr>
            <a:r>
              <a:rPr lang="en-US" sz="2000" dirty="0" smtClean="0">
                <a:solidFill>
                  <a:srgbClr val="002060"/>
                </a:solidFill>
              </a:rPr>
              <a:t>l.     Avoid multiple responses having  narrow difference between each  other</a:t>
            </a:r>
          </a:p>
          <a:p>
            <a:pPr marL="457200" indent="-457200">
              <a:buNone/>
            </a:pPr>
            <a:r>
              <a:rPr lang="en-US" sz="2000" dirty="0" smtClean="0">
                <a:solidFill>
                  <a:srgbClr val="002060"/>
                </a:solidFill>
              </a:rPr>
              <a:t>m.    Include as many as check-mark questions for quick and easy responses</a:t>
            </a:r>
          </a:p>
          <a:p>
            <a:pPr marL="457200" indent="-457200">
              <a:buAutoNum type="alphaLcPeriod" startAt="14"/>
            </a:pPr>
            <a:r>
              <a:rPr lang="en-US" sz="2000" dirty="0" smtClean="0">
                <a:solidFill>
                  <a:srgbClr val="002060"/>
                </a:solidFill>
              </a:rPr>
              <a:t>Questions can avoid deep thinking  on the part of respondents</a:t>
            </a:r>
          </a:p>
          <a:p>
            <a:pPr marL="457200" indent="-457200">
              <a:buAutoNum type="alphaLcPeriod" startAt="14"/>
            </a:pPr>
            <a:r>
              <a:rPr lang="en-US" sz="2000" dirty="0" smtClean="0">
                <a:solidFill>
                  <a:srgbClr val="002060"/>
                </a:solidFill>
              </a:rPr>
              <a:t>Avoid the use of words which are susceptible to double meaning</a:t>
            </a:r>
          </a:p>
          <a:p>
            <a:pPr marL="457200" indent="-457200">
              <a:buAutoNum type="alphaLcPeriod" startAt="14"/>
            </a:pPr>
            <a:r>
              <a:rPr lang="en-US" sz="2000" dirty="0" smtClean="0">
                <a:solidFill>
                  <a:srgbClr val="002060"/>
                </a:solidFill>
              </a:rPr>
              <a:t>Include questions for cross checking of answers to confirm earlier ones</a:t>
            </a:r>
          </a:p>
          <a:p>
            <a:pPr marL="457200" indent="-457200">
              <a:buAutoNum type="alphaLcPeriod" startAt="14"/>
            </a:pPr>
            <a:r>
              <a:rPr lang="en-US" sz="2000" dirty="0" smtClean="0">
                <a:solidFill>
                  <a:srgbClr val="002060"/>
                </a:solidFill>
              </a:rPr>
              <a:t>Straight and simple ones are welcome</a:t>
            </a:r>
          </a:p>
          <a:p>
            <a:pPr marL="457200" indent="-457200">
              <a:buAutoNum type="alphaLcPeriod" startAt="14"/>
            </a:pPr>
            <a:endParaRPr lang="en-US" sz="2000" dirty="0"/>
          </a:p>
        </p:txBody>
      </p:sp>
      <p:sp>
        <p:nvSpPr>
          <p:cNvPr id="5" name="Slide Number Placeholder 4"/>
          <p:cNvSpPr>
            <a:spLocks noGrp="1"/>
          </p:cNvSpPr>
          <p:nvPr>
            <p:ph type="sldNum" sz="quarter" idx="12"/>
          </p:nvPr>
        </p:nvSpPr>
        <p:spPr/>
        <p:txBody>
          <a:bodyPr/>
          <a:lstStyle/>
          <a:p>
            <a:fld id="{91001AA7-47BC-4910-B5B4-A7884108C639}" type="slidenum">
              <a:rPr lang="en-US" smtClean="0"/>
              <a:pPr/>
              <a:t>13</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PHYSICAL FORMAT OF A QUESTIONNAIRE</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solidFill>
                  <a:srgbClr val="002060"/>
                </a:solidFill>
              </a:rPr>
              <a:t>The Size  [ scope of survey, space for answers / comments, paper size, font size and sub-titles]</a:t>
            </a:r>
          </a:p>
          <a:p>
            <a:r>
              <a:rPr lang="en-US" dirty="0" smtClean="0">
                <a:solidFill>
                  <a:srgbClr val="002060"/>
                </a:solidFill>
              </a:rPr>
              <a:t>Number of pages [fewer the pages, the higher will be the percentage of return – 4 pages]</a:t>
            </a:r>
          </a:p>
          <a:p>
            <a:r>
              <a:rPr lang="en-US" dirty="0" smtClean="0">
                <a:solidFill>
                  <a:srgbClr val="C00000"/>
                </a:solidFill>
              </a:rPr>
              <a:t>Lay out  [ No over crowding, neat print, orderly/ impressive first page, grouping the questions]</a:t>
            </a:r>
          </a:p>
          <a:p>
            <a:r>
              <a:rPr lang="en-US" dirty="0" smtClean="0">
                <a:solidFill>
                  <a:srgbClr val="C00000"/>
                </a:solidFill>
              </a:rPr>
              <a:t>Interviewer Instructions   [directions, guidance, examples, references, meaning and relevance]</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14</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Physical Format Cont……d</a:t>
            </a:r>
            <a:endParaRPr lang="en-US" dirty="0">
              <a:solidFill>
                <a:srgbClr val="FF0000"/>
              </a:solidFill>
            </a:endParaRPr>
          </a:p>
        </p:txBody>
      </p:sp>
      <p:sp>
        <p:nvSpPr>
          <p:cNvPr id="3" name="Content Placeholder 2"/>
          <p:cNvSpPr>
            <a:spLocks noGrp="1"/>
          </p:cNvSpPr>
          <p:nvPr>
            <p:ph idx="1"/>
          </p:nvPr>
        </p:nvSpPr>
        <p:spPr>
          <a:xfrm>
            <a:off x="0" y="1554162"/>
            <a:ext cx="8991600" cy="4525963"/>
          </a:xfrm>
        </p:spPr>
        <p:txBody>
          <a:bodyPr/>
          <a:lstStyle/>
          <a:p>
            <a:r>
              <a:rPr lang="en-US" dirty="0" smtClean="0">
                <a:solidFill>
                  <a:srgbClr val="C00000"/>
                </a:solidFill>
              </a:rPr>
              <a:t>Quality and </a:t>
            </a:r>
            <a:r>
              <a:rPr lang="en-US" dirty="0" err="1" smtClean="0">
                <a:solidFill>
                  <a:srgbClr val="C00000"/>
                </a:solidFill>
              </a:rPr>
              <a:t>Colour</a:t>
            </a:r>
            <a:r>
              <a:rPr lang="en-US" dirty="0" smtClean="0">
                <a:solidFill>
                  <a:srgbClr val="C00000"/>
                </a:solidFill>
              </a:rPr>
              <a:t> of the paper [ to create a sense of commitment on the part of respondent</a:t>
            </a:r>
          </a:p>
          <a:p>
            <a:r>
              <a:rPr lang="en-US" dirty="0" smtClean="0">
                <a:solidFill>
                  <a:srgbClr val="C00000"/>
                </a:solidFill>
              </a:rPr>
              <a:t>Arrangement of the items of the questionnaire  [to make the respondent feel comfortable]</a:t>
            </a:r>
          </a:p>
          <a:p>
            <a:r>
              <a:rPr lang="en-US" dirty="0" smtClean="0"/>
              <a:t>Covering letter[s]  - to ensure authenticity</a:t>
            </a:r>
          </a:p>
          <a:p>
            <a:r>
              <a:rPr lang="en-US" dirty="0" smtClean="0">
                <a:solidFill>
                  <a:srgbClr val="D40AC6"/>
                </a:solidFill>
              </a:rPr>
              <a:t>Follow-up letter[s] – to ensure responsibility</a:t>
            </a:r>
          </a:p>
          <a:p>
            <a:r>
              <a:rPr lang="en-US" dirty="0" smtClean="0">
                <a:solidFill>
                  <a:srgbClr val="D40AC6"/>
                </a:solidFill>
              </a:rPr>
              <a:t>Tips for avoiding practical problems on either side [ case by case approach through follow up]</a:t>
            </a:r>
            <a:endParaRPr lang="en-US" dirty="0">
              <a:solidFill>
                <a:srgbClr val="D40AC6"/>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15</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v. PRE-TESTING THE QUESTIONNAIRE</a:t>
            </a:r>
            <a:endParaRPr lang="en-US" dirty="0">
              <a:solidFill>
                <a:srgbClr val="FF0000"/>
              </a:solidFill>
            </a:endParaRPr>
          </a:p>
        </p:txBody>
      </p:sp>
      <p:sp>
        <p:nvSpPr>
          <p:cNvPr id="3" name="Content Placeholder 2"/>
          <p:cNvSpPr>
            <a:spLocks noGrp="1"/>
          </p:cNvSpPr>
          <p:nvPr>
            <p:ph idx="1"/>
          </p:nvPr>
        </p:nvSpPr>
        <p:spPr>
          <a:xfrm>
            <a:off x="304800" y="1554162"/>
            <a:ext cx="8686800" cy="5075238"/>
          </a:xfrm>
        </p:spPr>
        <p:txBody>
          <a:bodyPr>
            <a:normAutofit lnSpcReduction="10000"/>
          </a:bodyPr>
          <a:lstStyle/>
          <a:p>
            <a:r>
              <a:rPr lang="en-US" dirty="0" smtClean="0">
                <a:solidFill>
                  <a:srgbClr val="002060"/>
                </a:solidFill>
              </a:rPr>
              <a:t>To enrich the design and orderly content</a:t>
            </a:r>
          </a:p>
          <a:p>
            <a:r>
              <a:rPr lang="en-US" dirty="0" smtClean="0">
                <a:solidFill>
                  <a:srgbClr val="002060"/>
                </a:solidFill>
              </a:rPr>
              <a:t>To ensure the validity and reliability</a:t>
            </a:r>
          </a:p>
          <a:p>
            <a:r>
              <a:rPr lang="en-US" dirty="0" smtClean="0">
                <a:solidFill>
                  <a:srgbClr val="002060"/>
                </a:solidFill>
              </a:rPr>
              <a:t>Pre-test would include lay-out, question sequence, word meaning, difficult questions, instructions, and branching under sub-titles</a:t>
            </a:r>
          </a:p>
          <a:p>
            <a:r>
              <a:rPr lang="en-US" dirty="0" smtClean="0">
                <a:solidFill>
                  <a:srgbClr val="D40AC6"/>
                </a:solidFill>
              </a:rPr>
              <a:t>Researcher should conduct the pre-test</a:t>
            </a:r>
          </a:p>
          <a:p>
            <a:r>
              <a:rPr lang="en-US" dirty="0" smtClean="0">
                <a:solidFill>
                  <a:srgbClr val="D40AC6"/>
                </a:solidFill>
              </a:rPr>
              <a:t>Respondents need to be representative</a:t>
            </a:r>
          </a:p>
          <a:p>
            <a:r>
              <a:rPr lang="en-US" dirty="0" smtClean="0">
                <a:solidFill>
                  <a:srgbClr val="D40AC6"/>
                </a:solidFill>
              </a:rPr>
              <a:t>Critical pre-test calls for heterogeneous target population ; and the pre-test would end at the</a:t>
            </a:r>
          </a:p>
          <a:p>
            <a:r>
              <a:rPr lang="en-US" dirty="0" smtClean="0">
                <a:solidFill>
                  <a:srgbClr val="D40AC6"/>
                </a:solidFill>
              </a:rPr>
              <a:t>Meaningful modification of the questionnaire</a:t>
            </a:r>
            <a:endParaRPr lang="en-US" dirty="0">
              <a:solidFill>
                <a:srgbClr val="D40AC6"/>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16</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vi. PILOT STUDY</a:t>
            </a:r>
            <a:endParaRPr lang="en-US" dirty="0">
              <a:solidFill>
                <a:srgbClr val="FF0000"/>
              </a:solidFill>
            </a:endParaRPr>
          </a:p>
        </p:txBody>
      </p:sp>
      <p:sp>
        <p:nvSpPr>
          <p:cNvPr id="3" name="Content Placeholder 2"/>
          <p:cNvSpPr>
            <a:spLocks noGrp="1"/>
          </p:cNvSpPr>
          <p:nvPr>
            <p:ph sz="half" idx="1"/>
          </p:nvPr>
        </p:nvSpPr>
        <p:spPr>
          <a:xfrm>
            <a:off x="304800" y="1600200"/>
            <a:ext cx="4191000" cy="5257800"/>
          </a:xfrm>
        </p:spPr>
        <p:txBody>
          <a:bodyPr>
            <a:normAutofit lnSpcReduction="10000"/>
          </a:bodyPr>
          <a:lstStyle/>
          <a:p>
            <a:pPr>
              <a:buAutoNum type="alphaLcPeriod"/>
            </a:pPr>
            <a:r>
              <a:rPr lang="en-US" sz="1800" dirty="0" smtClean="0">
                <a:solidFill>
                  <a:srgbClr val="D40AC6"/>
                </a:solidFill>
              </a:rPr>
              <a:t>It is a small scale replica of the main study &amp; a dress rehearsal and  serves as a guide post</a:t>
            </a:r>
          </a:p>
          <a:p>
            <a:pPr>
              <a:buAutoNum type="alphaLcPeriod"/>
            </a:pPr>
            <a:r>
              <a:rPr lang="en-US" sz="1800" dirty="0" smtClean="0">
                <a:solidFill>
                  <a:srgbClr val="D40AC6"/>
                </a:solidFill>
              </a:rPr>
              <a:t>Requires adequate sample frame</a:t>
            </a:r>
          </a:p>
          <a:p>
            <a:pPr>
              <a:buAutoNum type="alphaLcPeriod"/>
            </a:pPr>
            <a:r>
              <a:rPr lang="en-US" sz="1800" dirty="0" smtClean="0">
                <a:solidFill>
                  <a:srgbClr val="D40AC6"/>
                </a:solidFill>
              </a:rPr>
              <a:t>Enables the researcher to acquire prior knowledge  of sample units</a:t>
            </a:r>
          </a:p>
          <a:p>
            <a:pPr>
              <a:buAutoNum type="alphaLcPeriod"/>
            </a:pPr>
            <a:r>
              <a:rPr lang="en-US" sz="1800" dirty="0" smtClean="0">
                <a:solidFill>
                  <a:srgbClr val="D40AC6"/>
                </a:solidFill>
              </a:rPr>
              <a:t>Rough estimation of non-contacts &amp; refusals possible</a:t>
            </a:r>
          </a:p>
          <a:p>
            <a:pPr>
              <a:buAutoNum type="alphaLcPeriod"/>
            </a:pPr>
            <a:r>
              <a:rPr lang="en-US" sz="1800" dirty="0" smtClean="0">
                <a:solidFill>
                  <a:srgbClr val="D40AC6"/>
                </a:solidFill>
              </a:rPr>
              <a:t>Suitable method of data collection could be determined</a:t>
            </a:r>
          </a:p>
          <a:p>
            <a:pPr>
              <a:buAutoNum type="alphaLcPeriod"/>
            </a:pPr>
            <a:r>
              <a:rPr lang="en-US" sz="1800" dirty="0" smtClean="0">
                <a:solidFill>
                  <a:srgbClr val="D40AC6"/>
                </a:solidFill>
              </a:rPr>
              <a:t>Scope for understanding the content of the questionnaire/schedule</a:t>
            </a:r>
          </a:p>
          <a:p>
            <a:pPr>
              <a:buAutoNum type="alphaLcPeriod"/>
            </a:pPr>
            <a:r>
              <a:rPr lang="en-US" sz="1800" dirty="0" smtClean="0">
                <a:solidFill>
                  <a:srgbClr val="D40AC6"/>
                </a:solidFill>
              </a:rPr>
              <a:t>It enables tests of efficiency</a:t>
            </a:r>
          </a:p>
          <a:p>
            <a:pPr>
              <a:buAutoNum type="alphaLcPeriod"/>
            </a:pPr>
            <a:r>
              <a:rPr lang="en-US" sz="1800" dirty="0" smtClean="0">
                <a:solidFill>
                  <a:srgbClr val="D40AC6"/>
                </a:solidFill>
              </a:rPr>
              <a:t>It provides training to the interviewers</a:t>
            </a:r>
          </a:p>
          <a:p>
            <a:pPr>
              <a:buAutoNum type="alphaLcPeriod"/>
            </a:pPr>
            <a:r>
              <a:rPr lang="en-US" sz="1800" dirty="0" smtClean="0">
                <a:solidFill>
                  <a:srgbClr val="D40AC6"/>
                </a:solidFill>
              </a:rPr>
              <a:t>It enables estimation of survey cost and duration</a:t>
            </a:r>
            <a:endParaRPr lang="en-US" sz="1800" dirty="0">
              <a:solidFill>
                <a:srgbClr val="D40AC6"/>
              </a:solidFill>
            </a:endParaRPr>
          </a:p>
        </p:txBody>
      </p:sp>
      <p:sp>
        <p:nvSpPr>
          <p:cNvPr id="4" name="Content Placeholder 3"/>
          <p:cNvSpPr>
            <a:spLocks noGrp="1"/>
          </p:cNvSpPr>
          <p:nvPr>
            <p:ph sz="half" idx="2"/>
          </p:nvPr>
        </p:nvSpPr>
        <p:spPr>
          <a:xfrm>
            <a:off x="4648200" y="1600200"/>
            <a:ext cx="4343400" cy="5029200"/>
          </a:xfrm>
        </p:spPr>
        <p:txBody>
          <a:bodyPr>
            <a:normAutofit lnSpcReduction="10000"/>
          </a:bodyPr>
          <a:lstStyle/>
          <a:p>
            <a:pPr>
              <a:buNone/>
            </a:pPr>
            <a:r>
              <a:rPr lang="en-US" sz="2000" dirty="0" smtClean="0">
                <a:solidFill>
                  <a:srgbClr val="C00000"/>
                </a:solidFill>
              </a:rPr>
              <a:t>Categories/Purposes of Pilot Studies</a:t>
            </a:r>
          </a:p>
          <a:p>
            <a:pPr>
              <a:buNone/>
            </a:pPr>
            <a:r>
              <a:rPr lang="en-US" sz="2000" dirty="0" smtClean="0">
                <a:solidFill>
                  <a:srgbClr val="C00000"/>
                </a:solidFill>
              </a:rPr>
              <a:t>1.Testing the Quality of mailing list</a:t>
            </a:r>
          </a:p>
          <a:p>
            <a:pPr>
              <a:buNone/>
            </a:pPr>
            <a:r>
              <a:rPr lang="en-US" sz="2000" dirty="0" smtClean="0">
                <a:solidFill>
                  <a:srgbClr val="C00000"/>
                </a:solidFill>
              </a:rPr>
              <a:t>2. Checking the percentage of returns</a:t>
            </a:r>
          </a:p>
          <a:p>
            <a:pPr>
              <a:buNone/>
            </a:pPr>
            <a:r>
              <a:rPr lang="en-US" sz="2000" dirty="0" smtClean="0">
                <a:solidFill>
                  <a:srgbClr val="C00000"/>
                </a:solidFill>
              </a:rPr>
              <a:t>3. Checking the effectiveness of data gathering process</a:t>
            </a:r>
          </a:p>
          <a:p>
            <a:pPr>
              <a:buNone/>
            </a:pPr>
            <a:r>
              <a:rPr lang="en-US" sz="2000" dirty="0" smtClean="0">
                <a:solidFill>
                  <a:srgbClr val="C00000"/>
                </a:solidFill>
              </a:rPr>
              <a:t>4. Bias control advanced mechanism</a:t>
            </a:r>
          </a:p>
          <a:p>
            <a:pPr>
              <a:buNone/>
            </a:pPr>
            <a:r>
              <a:rPr lang="en-US" sz="2000" dirty="0" smtClean="0">
                <a:solidFill>
                  <a:srgbClr val="C00000"/>
                </a:solidFill>
              </a:rPr>
              <a:t>5. Ensuring the reliability and validity</a:t>
            </a:r>
          </a:p>
          <a:p>
            <a:pPr>
              <a:buNone/>
            </a:pPr>
            <a:r>
              <a:rPr lang="en-US" sz="2000" dirty="0" smtClean="0">
                <a:solidFill>
                  <a:srgbClr val="C00000"/>
                </a:solidFill>
              </a:rPr>
              <a:t>6. Ensuring the usefulness of data/ information collected</a:t>
            </a:r>
          </a:p>
          <a:p>
            <a:pPr>
              <a:buNone/>
            </a:pPr>
            <a:r>
              <a:rPr lang="en-US" sz="2000" dirty="0" smtClean="0">
                <a:solidFill>
                  <a:srgbClr val="C00000"/>
                </a:solidFill>
              </a:rPr>
              <a:t>7. Minimizing the cost of enumeration</a:t>
            </a:r>
          </a:p>
          <a:p>
            <a:pPr>
              <a:buNone/>
            </a:pPr>
            <a:r>
              <a:rPr lang="en-US" sz="2400" b="1" dirty="0" smtClean="0">
                <a:solidFill>
                  <a:srgbClr val="002060"/>
                </a:solidFill>
              </a:rPr>
              <a:t>It is not wise to avoid pilot study as it ensures  quality of the research done and serving as a guide</a:t>
            </a:r>
            <a:r>
              <a:rPr lang="en-US" sz="2000" dirty="0" smtClean="0">
                <a:solidFill>
                  <a:srgbClr val="002060"/>
                </a:solidFill>
              </a:rPr>
              <a:t>  </a:t>
            </a:r>
            <a:r>
              <a:rPr lang="en-US" sz="2000" dirty="0" smtClean="0"/>
              <a:t>within the range of a Research Supervisor. </a:t>
            </a:r>
          </a:p>
          <a:p>
            <a:pPr>
              <a:buNone/>
            </a:pPr>
            <a:endParaRPr lang="en-US" dirty="0"/>
          </a:p>
        </p:txBody>
      </p:sp>
      <p:sp>
        <p:nvSpPr>
          <p:cNvPr id="5" name="Slide Number Placeholder 4"/>
          <p:cNvSpPr>
            <a:spLocks noGrp="1"/>
          </p:cNvSpPr>
          <p:nvPr>
            <p:ph type="sldNum" sz="quarter" idx="12"/>
          </p:nvPr>
        </p:nvSpPr>
        <p:spPr/>
        <p:txBody>
          <a:bodyPr/>
          <a:lstStyle/>
          <a:p>
            <a:fld id="{91001AA7-47BC-4910-B5B4-A7884108C639}" type="slidenum">
              <a:rPr lang="en-US" smtClean="0"/>
              <a:pPr/>
              <a:t>17</a:t>
            </a:fld>
            <a:endParaRPr lang="en-US"/>
          </a:p>
        </p:txBody>
      </p:sp>
      <p:sp>
        <p:nvSpPr>
          <p:cNvPr id="6" name="Footer Placeholder 5"/>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43000"/>
            <a:ext cx="8836152" cy="4876800"/>
          </a:xfrm>
        </p:spPr>
        <p:txBody>
          <a:bodyPr>
            <a:normAutofit fontScale="90000"/>
          </a:bodyPr>
          <a:lstStyle/>
          <a:p>
            <a:pPr algn="ctr"/>
            <a:r>
              <a:rPr lang="en-US" sz="6000" dirty="0" smtClean="0">
                <a:solidFill>
                  <a:srgbClr val="C00000"/>
                </a:solidFill>
              </a:rPr>
              <a:t>WELCOME ALL for</a:t>
            </a:r>
            <a:r>
              <a:rPr lang="en-US" sz="3200" dirty="0" smtClean="0">
                <a:solidFill>
                  <a:srgbClr val="C00000"/>
                </a:solidFill>
              </a:rPr>
              <a:t/>
            </a:r>
            <a:br>
              <a:rPr lang="en-US" sz="3200" dirty="0" smtClean="0">
                <a:solidFill>
                  <a:srgbClr val="C00000"/>
                </a:solidFill>
              </a:rPr>
            </a:br>
            <a:r>
              <a:rPr lang="en-US" sz="6000" dirty="0" smtClean="0">
                <a:solidFill>
                  <a:srgbClr val="C00000"/>
                </a:solidFill>
              </a:rPr>
              <a:t> THEME DISCUSSION -2 </a:t>
            </a:r>
            <a:br>
              <a:rPr lang="en-US" sz="6000" dirty="0" smtClean="0">
                <a:solidFill>
                  <a:srgbClr val="C00000"/>
                </a:solidFill>
              </a:rPr>
            </a:br>
            <a:r>
              <a:rPr lang="en-US" sz="6000" dirty="0" smtClean="0">
                <a:solidFill>
                  <a:srgbClr val="07E9EF"/>
                </a:solidFill>
              </a:rPr>
              <a:t/>
            </a:r>
            <a:br>
              <a:rPr lang="en-US" sz="6000" dirty="0" smtClean="0">
                <a:solidFill>
                  <a:srgbClr val="07E9EF"/>
                </a:solidFill>
              </a:rPr>
            </a:br>
            <a:r>
              <a:rPr lang="en-US" sz="6000" dirty="0" smtClean="0">
                <a:solidFill>
                  <a:srgbClr val="D40AC6"/>
                </a:solidFill>
                <a:latin typeface="Cooper Black" pitchFamily="18" charset="0"/>
              </a:rPr>
              <a:t> Methods OF PRIMARY DATA COLLECTION</a:t>
            </a:r>
            <a:r>
              <a:rPr lang="en-US" sz="4400" dirty="0" smtClean="0">
                <a:solidFill>
                  <a:srgbClr val="002060"/>
                </a:solidFill>
                <a:latin typeface="Cooper Black" pitchFamily="18" charset="0"/>
              </a:rPr>
              <a:t> </a:t>
            </a:r>
            <a:br>
              <a:rPr lang="en-US" sz="4400" dirty="0" smtClean="0">
                <a:solidFill>
                  <a:srgbClr val="002060"/>
                </a:solidFill>
                <a:latin typeface="Cooper Black" pitchFamily="18" charset="0"/>
              </a:rPr>
            </a:br>
            <a:r>
              <a:rPr lang="en-US" sz="4400" dirty="0" smtClean="0">
                <a:solidFill>
                  <a:srgbClr val="002060"/>
                </a:solidFill>
                <a:latin typeface="Cooper Black" pitchFamily="18" charset="0"/>
              </a:rPr>
              <a:t>in Social Science Research</a:t>
            </a:r>
            <a:br>
              <a:rPr lang="en-US" sz="4400" dirty="0" smtClean="0">
                <a:solidFill>
                  <a:srgbClr val="002060"/>
                </a:solidFill>
                <a:latin typeface="Cooper Black" pitchFamily="18" charset="0"/>
              </a:rPr>
            </a:br>
            <a:endParaRPr lang="en-US" sz="4400" dirty="0">
              <a:solidFill>
                <a:srgbClr val="002060"/>
              </a:solidFill>
            </a:endParaRPr>
          </a:p>
        </p:txBody>
      </p:sp>
      <p:sp>
        <p:nvSpPr>
          <p:cNvPr id="3" name="Slide Number Placeholder 2"/>
          <p:cNvSpPr>
            <a:spLocks noGrp="1"/>
          </p:cNvSpPr>
          <p:nvPr>
            <p:ph type="sldNum" sz="quarter" idx="12"/>
          </p:nvPr>
        </p:nvSpPr>
        <p:spPr/>
        <p:txBody>
          <a:bodyPr/>
          <a:lstStyle/>
          <a:p>
            <a:fld id="{91001AA7-47BC-4910-B5B4-A7884108C639}" type="slidenum">
              <a:rPr lang="en-US" smtClean="0"/>
              <a:pPr/>
              <a:t>18</a:t>
            </a:fld>
            <a:endParaRPr lang="en-US"/>
          </a:p>
        </p:txBody>
      </p:sp>
      <p:sp>
        <p:nvSpPr>
          <p:cNvPr id="4" name="Footer Placeholder 3"/>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D40AC6"/>
                </a:solidFill>
              </a:rPr>
              <a:t>What are primary data?</a:t>
            </a:r>
            <a:endParaRPr lang="en-US" dirty="0">
              <a:solidFill>
                <a:srgbClr val="D40AC6"/>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C00000"/>
                </a:solidFill>
              </a:rPr>
              <a:t>Primary data are original observation collected by the researcher or by his representatives FOR THE FIRST TIME for any investigation or used by them in their statistical analyses.</a:t>
            </a:r>
          </a:p>
          <a:p>
            <a:r>
              <a:rPr lang="en-US" dirty="0" smtClean="0"/>
              <a:t>Primary data are more reliable if they are valid</a:t>
            </a:r>
          </a:p>
          <a:p>
            <a:r>
              <a:rPr lang="en-US" dirty="0" smtClean="0">
                <a:solidFill>
                  <a:srgbClr val="002060"/>
                </a:solidFill>
              </a:rPr>
              <a:t>Primary data are collected, in many cases, if the secondary data are unavailable or inaccessible to the researcher</a:t>
            </a:r>
          </a:p>
          <a:p>
            <a:r>
              <a:rPr lang="en-US" dirty="0" smtClean="0">
                <a:solidFill>
                  <a:srgbClr val="7030A0"/>
                </a:solidFill>
              </a:rPr>
              <a:t>The choice of primary data depends upon the nature, objectives and scope of the research study </a:t>
            </a:r>
            <a:endParaRPr lang="en-US" dirty="0">
              <a:solidFill>
                <a:srgbClr val="7030A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19</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1000" y="457200"/>
            <a:ext cx="8458200" cy="2438400"/>
          </a:xfrm>
        </p:spPr>
        <p:txBody>
          <a:bodyPr>
            <a:normAutofit fontScale="92500"/>
          </a:bodyPr>
          <a:lstStyle/>
          <a:p>
            <a:r>
              <a:rPr lang="en-US" sz="6600" dirty="0" smtClean="0">
                <a:solidFill>
                  <a:srgbClr val="07E9EF"/>
                </a:solidFill>
              </a:rPr>
              <a:t>WELCOME ALL FOR</a:t>
            </a:r>
            <a:endParaRPr lang="en-US" sz="3300" dirty="0" smtClean="0">
              <a:solidFill>
                <a:srgbClr val="07E9EF"/>
              </a:solidFill>
            </a:endParaRPr>
          </a:p>
          <a:p>
            <a:r>
              <a:rPr lang="en-US" sz="6600" dirty="0" smtClean="0">
                <a:solidFill>
                  <a:srgbClr val="07E9EF"/>
                </a:solidFill>
              </a:rPr>
              <a:t> THEME DISCUSSION -1 </a:t>
            </a:r>
            <a:endParaRPr lang="en-US" sz="6600" dirty="0">
              <a:solidFill>
                <a:srgbClr val="07E9EF"/>
              </a:solidFill>
            </a:endParaRPr>
          </a:p>
        </p:txBody>
      </p:sp>
      <p:sp>
        <p:nvSpPr>
          <p:cNvPr id="3" name="Title 2"/>
          <p:cNvSpPr>
            <a:spLocks noGrp="1"/>
          </p:cNvSpPr>
          <p:nvPr>
            <p:ph type="title"/>
          </p:nvPr>
        </p:nvSpPr>
        <p:spPr>
          <a:xfrm>
            <a:off x="180475" y="3657600"/>
            <a:ext cx="8686800" cy="1981200"/>
          </a:xfrm>
        </p:spPr>
        <p:txBody>
          <a:bodyPr>
            <a:normAutofit/>
          </a:bodyPr>
          <a:lstStyle/>
          <a:p>
            <a:r>
              <a:rPr lang="en-US" sz="4400" u="dotDashHeavy" dirty="0" smtClean="0">
                <a:solidFill>
                  <a:srgbClr val="FFFF00"/>
                </a:solidFill>
                <a:latin typeface="Verdana" pitchFamily="34" charset="0"/>
              </a:rPr>
              <a:t>Construction of Tools</a:t>
            </a:r>
            <a:r>
              <a:rPr lang="en-US" dirty="0" smtClean="0">
                <a:solidFill>
                  <a:srgbClr val="FFFF00"/>
                </a:solidFill>
                <a:latin typeface="Cooper Black" pitchFamily="18" charset="0"/>
              </a:rPr>
              <a:t/>
            </a:r>
            <a:br>
              <a:rPr lang="en-US" dirty="0" smtClean="0">
                <a:solidFill>
                  <a:srgbClr val="FFFF00"/>
                </a:solidFill>
                <a:latin typeface="Cooper Black" pitchFamily="18" charset="0"/>
              </a:rPr>
            </a:br>
            <a:r>
              <a:rPr lang="en-US" dirty="0" smtClean="0">
                <a:solidFill>
                  <a:srgbClr val="FFFF00"/>
                </a:solidFill>
                <a:latin typeface="Cooper Black" pitchFamily="18" charset="0"/>
              </a:rPr>
              <a:t> for Data Collection in Social science Research</a:t>
            </a:r>
            <a:endParaRPr lang="en-US" dirty="0">
              <a:solidFill>
                <a:srgbClr val="FFFF0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2</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D40AC6"/>
                </a:solidFill>
              </a:rPr>
              <a:t>Methods of collecting primary data</a:t>
            </a:r>
            <a:endParaRPr lang="en-US" dirty="0">
              <a:solidFill>
                <a:srgbClr val="D40AC6"/>
              </a:solidFill>
            </a:endParaRPr>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smtClean="0"/>
              <a:t>Observation Method</a:t>
            </a:r>
          </a:p>
          <a:p>
            <a:pPr marL="514350" indent="-514350">
              <a:buAutoNum type="arabicPeriod"/>
            </a:pPr>
            <a:r>
              <a:rPr lang="en-US" dirty="0" smtClean="0"/>
              <a:t>Interview Method</a:t>
            </a:r>
          </a:p>
          <a:p>
            <a:pPr marL="514350" indent="-514350">
              <a:buAutoNum type="arabicPeriod"/>
            </a:pPr>
            <a:r>
              <a:rPr lang="en-US" dirty="0" smtClean="0"/>
              <a:t>Telephone Interview Method</a:t>
            </a:r>
          </a:p>
          <a:p>
            <a:pPr marL="514350" indent="-514350">
              <a:buAutoNum type="arabicPeriod"/>
            </a:pPr>
            <a:r>
              <a:rPr lang="en-US" dirty="0" smtClean="0"/>
              <a:t>Mail Survey Method</a:t>
            </a:r>
          </a:p>
          <a:p>
            <a:pPr marL="514350" indent="-514350">
              <a:buAutoNum type="arabicPeriod"/>
            </a:pPr>
            <a:r>
              <a:rPr lang="en-US" dirty="0" smtClean="0">
                <a:solidFill>
                  <a:srgbClr val="C00000"/>
                </a:solidFill>
              </a:rPr>
              <a:t>Other Methods like Warranty Card Method, Distributor or Store Audit Method, Pantry Audit Method, Consumer Panel Method, Projective Technique Method and Use of Mechanical Devices Method </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20</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D40AC6"/>
                </a:solidFill>
              </a:rPr>
              <a:t>I. Observation method – meaning </a:t>
            </a:r>
            <a:endParaRPr lang="en-US" dirty="0">
              <a:solidFill>
                <a:srgbClr val="D40AC6"/>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FF0000"/>
                </a:solidFill>
              </a:rPr>
              <a:t>It is the most commonly used one in </a:t>
            </a:r>
            <a:r>
              <a:rPr lang="en-US" dirty="0" err="1" smtClean="0">
                <a:solidFill>
                  <a:srgbClr val="FF0000"/>
                </a:solidFill>
              </a:rPr>
              <a:t>behavioural</a:t>
            </a:r>
            <a:r>
              <a:rPr lang="en-US" dirty="0" smtClean="0">
                <a:solidFill>
                  <a:srgbClr val="FF0000"/>
                </a:solidFill>
              </a:rPr>
              <a:t> sciences, by which, the information is sought by way of investigator’s own direct observation WITHOUT ASKING ANYTHING FROM THE TARGET AUDIENCE</a:t>
            </a:r>
          </a:p>
          <a:p>
            <a:r>
              <a:rPr lang="en-US" dirty="0" smtClean="0"/>
              <a:t>This method eliminates the bias to the maximum and accuracy is maintained</a:t>
            </a:r>
          </a:p>
          <a:p>
            <a:r>
              <a:rPr lang="en-US" dirty="0" smtClean="0">
                <a:solidFill>
                  <a:srgbClr val="C00000"/>
                </a:solidFill>
              </a:rPr>
              <a:t>This method does not demand the cooperation of the target respondents and independent one</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21</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D40AC6"/>
                </a:solidFill>
              </a:rPr>
              <a:t>Types, aids &amp; Principles of observation </a:t>
            </a:r>
            <a:endParaRPr lang="en-US" dirty="0">
              <a:solidFill>
                <a:srgbClr val="D40AC6"/>
              </a:solidFill>
            </a:endParaRPr>
          </a:p>
        </p:txBody>
      </p:sp>
      <p:sp>
        <p:nvSpPr>
          <p:cNvPr id="3" name="Content Placeholder 2"/>
          <p:cNvSpPr>
            <a:spLocks noGrp="1"/>
          </p:cNvSpPr>
          <p:nvPr>
            <p:ph idx="1"/>
          </p:nvPr>
        </p:nvSpPr>
        <p:spPr>
          <a:xfrm>
            <a:off x="304800" y="1554162"/>
            <a:ext cx="8686800" cy="5075238"/>
          </a:xfrm>
        </p:spPr>
        <p:txBody>
          <a:bodyPr>
            <a:normAutofit fontScale="92500" lnSpcReduction="10000"/>
          </a:bodyPr>
          <a:lstStyle/>
          <a:p>
            <a:r>
              <a:rPr lang="en-US" dirty="0" smtClean="0">
                <a:solidFill>
                  <a:srgbClr val="FF0000"/>
                </a:solidFill>
              </a:rPr>
              <a:t>Four types viz., Structured/unstructured and participant/non-participant or disguised types </a:t>
            </a:r>
          </a:p>
          <a:p>
            <a:r>
              <a:rPr lang="en-US" dirty="0" smtClean="0"/>
              <a:t>Aids in the Field of Observations are as follows: Detailed field notes, Photographs, Maps, Schedule, Socio-metric Scales, Periodic Summaries and group-wise Checklists</a:t>
            </a:r>
          </a:p>
          <a:p>
            <a:r>
              <a:rPr lang="en-US" dirty="0" smtClean="0">
                <a:solidFill>
                  <a:srgbClr val="002060"/>
                </a:solidFill>
              </a:rPr>
              <a:t>The principles of observation are: formulation of problem, Result recording Devices, Careful &amp; Critical Observation, Independent Rating phenomenon and operational experience of recording instrument</a:t>
            </a:r>
          </a:p>
        </p:txBody>
      </p:sp>
      <p:sp>
        <p:nvSpPr>
          <p:cNvPr id="4" name="Slide Number Placeholder 3"/>
          <p:cNvSpPr>
            <a:spLocks noGrp="1"/>
          </p:cNvSpPr>
          <p:nvPr>
            <p:ph type="sldNum" sz="quarter" idx="12"/>
          </p:nvPr>
        </p:nvSpPr>
        <p:spPr/>
        <p:txBody>
          <a:bodyPr/>
          <a:lstStyle/>
          <a:p>
            <a:fld id="{91001AA7-47BC-4910-B5B4-A7884108C639}" type="slidenum">
              <a:rPr lang="en-US" smtClean="0"/>
              <a:pPr/>
              <a:t>22</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D40AC6"/>
                </a:solidFill>
              </a:rPr>
              <a:t>II. INTERVIEW – MEANING AND </a:t>
            </a:r>
            <a:r>
              <a:rPr lang="en-US" dirty="0" err="1" smtClean="0">
                <a:solidFill>
                  <a:srgbClr val="D40AC6"/>
                </a:solidFill>
              </a:rPr>
              <a:t>typeS</a:t>
            </a:r>
            <a:endParaRPr lang="en-US" dirty="0">
              <a:solidFill>
                <a:srgbClr val="D40AC6"/>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C00000"/>
                </a:solidFill>
              </a:rPr>
              <a:t>It is a systematic conversation initiated for a specific purpose and focused on certain planned content areas of the chosen research</a:t>
            </a:r>
          </a:p>
          <a:p>
            <a:r>
              <a:rPr lang="en-US" dirty="0" smtClean="0"/>
              <a:t>On the basis of Target Audience, the types are Authoritative Interview, Historical Interview and Field Interview</a:t>
            </a:r>
          </a:p>
          <a:p>
            <a:r>
              <a:rPr lang="en-US" dirty="0" smtClean="0">
                <a:solidFill>
                  <a:srgbClr val="002060"/>
                </a:solidFill>
              </a:rPr>
              <a:t>On the basis of Mode of Conducting, the types are  ‘Structured, Non-structured, Focused, Depth and Panel Interviews</a:t>
            </a:r>
            <a:r>
              <a:rPr lang="en-US" dirty="0" smtClean="0"/>
              <a:t>.</a:t>
            </a:r>
          </a:p>
          <a:p>
            <a:endParaRPr lang="en-US" dirty="0"/>
          </a:p>
        </p:txBody>
      </p:sp>
      <p:sp>
        <p:nvSpPr>
          <p:cNvPr id="4" name="Slide Number Placeholder 3"/>
          <p:cNvSpPr>
            <a:spLocks noGrp="1"/>
          </p:cNvSpPr>
          <p:nvPr>
            <p:ph type="sldNum" sz="quarter" idx="12"/>
          </p:nvPr>
        </p:nvSpPr>
        <p:spPr/>
        <p:txBody>
          <a:bodyPr/>
          <a:lstStyle/>
          <a:p>
            <a:fld id="{91001AA7-47BC-4910-B5B4-A7884108C639}" type="slidenum">
              <a:rPr lang="en-US" smtClean="0"/>
              <a:pPr/>
              <a:t>23</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D40AC6"/>
                </a:solidFill>
              </a:rPr>
              <a:t>TECHNIQUES OF INTERVIEW</a:t>
            </a:r>
            <a:endParaRPr lang="en-US" dirty="0">
              <a:solidFill>
                <a:srgbClr val="D40AC6"/>
              </a:solidFill>
            </a:endParaRPr>
          </a:p>
        </p:txBody>
      </p:sp>
      <p:sp>
        <p:nvSpPr>
          <p:cNvPr id="3" name="Content Placeholder 2"/>
          <p:cNvSpPr>
            <a:spLocks noGrp="1"/>
          </p:cNvSpPr>
          <p:nvPr>
            <p:ph idx="1"/>
          </p:nvPr>
        </p:nvSpPr>
        <p:spPr>
          <a:xfrm>
            <a:off x="228600" y="1554162"/>
            <a:ext cx="8763000" cy="4525963"/>
          </a:xfrm>
        </p:spPr>
        <p:txBody>
          <a:bodyPr>
            <a:normAutofit fontScale="70000" lnSpcReduction="20000"/>
          </a:bodyPr>
          <a:lstStyle/>
          <a:p>
            <a:pPr marL="514350" indent="-514350">
              <a:buAutoNum type="arabicPeriod"/>
            </a:pPr>
            <a:r>
              <a:rPr lang="en-US" dirty="0" smtClean="0">
                <a:solidFill>
                  <a:srgbClr val="C00000"/>
                </a:solidFill>
              </a:rPr>
              <a:t>Set-up Interview Time</a:t>
            </a:r>
          </a:p>
          <a:p>
            <a:pPr marL="514350" indent="-514350">
              <a:buAutoNum type="arabicPeriod"/>
            </a:pPr>
            <a:r>
              <a:rPr lang="en-US" dirty="0" smtClean="0">
                <a:solidFill>
                  <a:srgbClr val="C00000"/>
                </a:solidFill>
              </a:rPr>
              <a:t>Introduction Letter</a:t>
            </a:r>
          </a:p>
          <a:p>
            <a:pPr marL="514350" indent="-514350">
              <a:buAutoNum type="arabicPeriod"/>
            </a:pPr>
            <a:r>
              <a:rPr lang="en-US" dirty="0" smtClean="0">
                <a:solidFill>
                  <a:srgbClr val="C00000"/>
                </a:solidFill>
              </a:rPr>
              <a:t>Establishment of Rapport with the Respondent</a:t>
            </a:r>
          </a:p>
          <a:p>
            <a:pPr marL="514350" indent="-514350">
              <a:buAutoNum type="arabicPeriod"/>
            </a:pPr>
            <a:r>
              <a:rPr lang="en-US" dirty="0" smtClean="0">
                <a:solidFill>
                  <a:srgbClr val="C00000"/>
                </a:solidFill>
              </a:rPr>
              <a:t>Allay the Fear of the Respondents</a:t>
            </a:r>
          </a:p>
          <a:p>
            <a:pPr marL="514350" indent="-514350">
              <a:buAutoNum type="arabicPeriod"/>
            </a:pPr>
            <a:r>
              <a:rPr lang="en-US" dirty="0" smtClean="0">
                <a:solidFill>
                  <a:srgbClr val="C00000"/>
                </a:solidFill>
              </a:rPr>
              <a:t>Creating the Interview Atmosphere</a:t>
            </a:r>
          </a:p>
          <a:p>
            <a:pPr marL="514350" indent="-514350">
              <a:buAutoNum type="arabicPeriod"/>
            </a:pPr>
            <a:r>
              <a:rPr lang="en-US" dirty="0" smtClean="0">
                <a:solidFill>
                  <a:srgbClr val="C00000"/>
                </a:solidFill>
              </a:rPr>
              <a:t>Operation of Technical / Electronic Devices</a:t>
            </a:r>
          </a:p>
          <a:p>
            <a:pPr marL="514350" indent="-514350">
              <a:buAutoNum type="arabicPeriod"/>
            </a:pPr>
            <a:r>
              <a:rPr lang="en-US" dirty="0" smtClean="0">
                <a:solidFill>
                  <a:srgbClr val="C00000"/>
                </a:solidFill>
              </a:rPr>
              <a:t>Being on the Brass-Track</a:t>
            </a:r>
          </a:p>
          <a:p>
            <a:pPr marL="514350" indent="-514350">
              <a:buAutoNum type="arabicPeriod"/>
            </a:pPr>
            <a:r>
              <a:rPr lang="en-US" dirty="0" smtClean="0">
                <a:solidFill>
                  <a:srgbClr val="C00000"/>
                </a:solidFill>
              </a:rPr>
              <a:t>Avoiding the Presence of Other People</a:t>
            </a:r>
          </a:p>
          <a:p>
            <a:pPr marL="514350" indent="-514350">
              <a:buAutoNum type="arabicPeriod"/>
            </a:pPr>
            <a:r>
              <a:rPr lang="en-US" dirty="0" smtClean="0">
                <a:solidFill>
                  <a:srgbClr val="C00000"/>
                </a:solidFill>
              </a:rPr>
              <a:t>Removal of Off-the Record Remarks</a:t>
            </a:r>
          </a:p>
          <a:p>
            <a:pPr marL="514350" indent="-514350">
              <a:buAutoNum type="arabicPeriod"/>
            </a:pPr>
            <a:r>
              <a:rPr lang="en-US" dirty="0" smtClean="0">
                <a:solidFill>
                  <a:srgbClr val="C00000"/>
                </a:solidFill>
              </a:rPr>
              <a:t>Nature and Method of Questioning</a:t>
            </a:r>
          </a:p>
          <a:p>
            <a:pPr marL="514350" indent="-514350">
              <a:buAutoNum type="arabicPeriod"/>
            </a:pPr>
            <a:r>
              <a:rPr lang="en-US" dirty="0" smtClean="0">
                <a:solidFill>
                  <a:srgbClr val="C00000"/>
                </a:solidFill>
              </a:rPr>
              <a:t>Handling the Controversial Matters</a:t>
            </a:r>
          </a:p>
          <a:p>
            <a:pPr marL="514350" indent="-514350">
              <a:buAutoNum type="arabicPeriod"/>
            </a:pPr>
            <a:r>
              <a:rPr lang="en-US" dirty="0" smtClean="0">
                <a:solidFill>
                  <a:srgbClr val="C00000"/>
                </a:solidFill>
              </a:rPr>
              <a:t>Less Talk and More Result Oriented Dialogue and</a:t>
            </a:r>
          </a:p>
          <a:p>
            <a:pPr marL="514350" indent="-514350">
              <a:buAutoNum type="arabicPeriod"/>
            </a:pPr>
            <a:r>
              <a:rPr lang="en-US" dirty="0" smtClean="0">
                <a:solidFill>
                  <a:srgbClr val="C00000"/>
                </a:solidFill>
              </a:rPr>
              <a:t>Attain a proper Exit from the Interview</a:t>
            </a:r>
          </a:p>
          <a:p>
            <a:pPr marL="514350" indent="-514350">
              <a:buAutoNum type="arabicPeriod"/>
            </a:pPr>
            <a:endParaRPr lang="en-US" dirty="0"/>
          </a:p>
        </p:txBody>
      </p:sp>
      <p:sp>
        <p:nvSpPr>
          <p:cNvPr id="4" name="Slide Number Placeholder 3"/>
          <p:cNvSpPr>
            <a:spLocks noGrp="1"/>
          </p:cNvSpPr>
          <p:nvPr>
            <p:ph type="sldNum" sz="quarter" idx="12"/>
          </p:nvPr>
        </p:nvSpPr>
        <p:spPr/>
        <p:txBody>
          <a:bodyPr/>
          <a:lstStyle/>
          <a:p>
            <a:fld id="{91001AA7-47BC-4910-B5B4-A7884108C639}" type="slidenum">
              <a:rPr lang="en-US" smtClean="0"/>
              <a:pPr/>
              <a:t>24</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D40AC6"/>
                </a:solidFill>
              </a:rPr>
              <a:t>III. Telephone interview</a:t>
            </a:r>
            <a:endParaRPr lang="en-US" dirty="0">
              <a:solidFill>
                <a:srgbClr val="D40AC6"/>
              </a:solidFill>
            </a:endParaRPr>
          </a:p>
        </p:txBody>
      </p:sp>
      <p:sp>
        <p:nvSpPr>
          <p:cNvPr id="3" name="Content Placeholder 2"/>
          <p:cNvSpPr>
            <a:spLocks noGrp="1"/>
          </p:cNvSpPr>
          <p:nvPr>
            <p:ph idx="1"/>
          </p:nvPr>
        </p:nvSpPr>
        <p:spPr>
          <a:xfrm>
            <a:off x="228600" y="1554162"/>
            <a:ext cx="8763000" cy="4999038"/>
          </a:xfrm>
        </p:spPr>
        <p:txBody>
          <a:bodyPr>
            <a:normAutofit fontScale="92500" lnSpcReduction="10000"/>
          </a:bodyPr>
          <a:lstStyle/>
          <a:p>
            <a:r>
              <a:rPr lang="en-US" dirty="0" smtClean="0">
                <a:solidFill>
                  <a:srgbClr val="C00000"/>
                </a:solidFill>
              </a:rPr>
              <a:t>Telephone Interview is the most Economical Method of primary data collection</a:t>
            </a:r>
          </a:p>
          <a:p>
            <a:r>
              <a:rPr lang="en-US" dirty="0" smtClean="0">
                <a:solidFill>
                  <a:srgbClr val="7030A0"/>
                </a:solidFill>
              </a:rPr>
              <a:t>Two major pre-requisites in this method are Designing the Survey Instrument[list of questions] and Selection of the Respondents</a:t>
            </a:r>
          </a:p>
          <a:p>
            <a:r>
              <a:rPr lang="en-US" dirty="0" smtClean="0">
                <a:solidFill>
                  <a:srgbClr val="FF0000"/>
                </a:solidFill>
              </a:rPr>
              <a:t>The determinants of this are Sample selection and Replying mind-set of the respondents</a:t>
            </a:r>
          </a:p>
          <a:p>
            <a:r>
              <a:rPr lang="en-US" dirty="0" smtClean="0">
                <a:solidFill>
                  <a:srgbClr val="002060"/>
                </a:solidFill>
              </a:rPr>
              <a:t>Cost works out to be almost equal to personal interviews</a:t>
            </a:r>
          </a:p>
          <a:p>
            <a:r>
              <a:rPr lang="en-US" dirty="0" smtClean="0"/>
              <a:t>Two major risks associated are denials and forced disconnection during the process of interview</a:t>
            </a:r>
            <a:endParaRPr lang="en-US" dirty="0"/>
          </a:p>
        </p:txBody>
      </p:sp>
      <p:sp>
        <p:nvSpPr>
          <p:cNvPr id="4" name="Slide Number Placeholder 3"/>
          <p:cNvSpPr>
            <a:spLocks noGrp="1"/>
          </p:cNvSpPr>
          <p:nvPr>
            <p:ph type="sldNum" sz="quarter" idx="12"/>
          </p:nvPr>
        </p:nvSpPr>
        <p:spPr/>
        <p:txBody>
          <a:bodyPr/>
          <a:lstStyle/>
          <a:p>
            <a:fld id="{91001AA7-47BC-4910-B5B4-A7884108C639}" type="slidenum">
              <a:rPr lang="en-US" smtClean="0"/>
              <a:pPr/>
              <a:t>25</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D40AC6"/>
                </a:solidFill>
              </a:rPr>
              <a:t>IV. Mail Surveys</a:t>
            </a:r>
            <a:endParaRPr lang="en-US" dirty="0">
              <a:solidFill>
                <a:srgbClr val="D40AC6"/>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002060"/>
                </a:solidFill>
              </a:rPr>
              <a:t>A survey conducted through post or e-mails is known as mail surveys</a:t>
            </a:r>
          </a:p>
          <a:p>
            <a:r>
              <a:rPr lang="en-US" dirty="0" smtClean="0">
                <a:solidFill>
                  <a:srgbClr val="FF0000"/>
                </a:solidFill>
              </a:rPr>
              <a:t>Advantages are : wider distribution, limited bias both on distribution and interviews sides, firm replies, centralized control and cost-savings</a:t>
            </a:r>
          </a:p>
          <a:p>
            <a:r>
              <a:rPr lang="en-US" dirty="0" smtClean="0"/>
              <a:t>The limitations are: Incomplete mailing list, Postal/system problems, unanswered questions and non-availability of respondents</a:t>
            </a:r>
          </a:p>
          <a:p>
            <a:r>
              <a:rPr lang="en-US" dirty="0" smtClean="0">
                <a:solidFill>
                  <a:srgbClr val="C00000"/>
                </a:solidFill>
              </a:rPr>
              <a:t>Industrial/consumer surveys, Media studies and Surveys on Ads are the types of mail surveys</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26</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1000" y="609600"/>
            <a:ext cx="8458200" cy="2286000"/>
          </a:xfrm>
        </p:spPr>
        <p:txBody>
          <a:bodyPr>
            <a:normAutofit/>
          </a:bodyPr>
          <a:lstStyle/>
          <a:p>
            <a:pPr algn="ctr"/>
            <a:r>
              <a:rPr lang="en-US" sz="6000" dirty="0" smtClean="0"/>
              <a:t>MAKE USE OF IT IN YOUR OWN RESEARCH WORK</a:t>
            </a:r>
            <a:endParaRPr lang="en-US" sz="6000" dirty="0"/>
          </a:p>
        </p:txBody>
      </p:sp>
      <p:sp>
        <p:nvSpPr>
          <p:cNvPr id="3" name="Title 2"/>
          <p:cNvSpPr>
            <a:spLocks noGrp="1"/>
          </p:cNvSpPr>
          <p:nvPr>
            <p:ph type="title"/>
          </p:nvPr>
        </p:nvSpPr>
        <p:spPr>
          <a:xfrm>
            <a:off x="180475" y="3429000"/>
            <a:ext cx="8686800" cy="2895600"/>
          </a:xfrm>
        </p:spPr>
        <p:txBody>
          <a:bodyPr>
            <a:normAutofit/>
          </a:bodyPr>
          <a:lstStyle/>
          <a:p>
            <a:r>
              <a:rPr lang="en-US" sz="7200" dirty="0" smtClean="0"/>
              <a:t>Thank you all for your cooperation</a:t>
            </a:r>
            <a:endParaRPr lang="en-US" sz="7200" dirty="0"/>
          </a:p>
        </p:txBody>
      </p:sp>
      <p:sp>
        <p:nvSpPr>
          <p:cNvPr id="4" name="Slide Number Placeholder 3"/>
          <p:cNvSpPr>
            <a:spLocks noGrp="1"/>
          </p:cNvSpPr>
          <p:nvPr>
            <p:ph type="sldNum" sz="quarter" idx="12"/>
          </p:nvPr>
        </p:nvSpPr>
        <p:spPr/>
        <p:txBody>
          <a:bodyPr/>
          <a:lstStyle/>
          <a:p>
            <a:fld id="{91001AA7-47BC-4910-B5B4-A7884108C639}" type="slidenum">
              <a:rPr lang="en-US" smtClean="0"/>
              <a:pPr/>
              <a:t>27</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rgbClr val="FF0000"/>
                </a:solidFill>
              </a:rPr>
              <a:t>CONSTRUCTION OF RESEARCH TOOLS</a:t>
            </a: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smtClean="0">
                <a:solidFill>
                  <a:srgbClr val="D40AC6"/>
                </a:solidFill>
              </a:rPr>
              <a:t>Both Primary and Secondary Data are obviously important in social science research</a:t>
            </a:r>
          </a:p>
          <a:p>
            <a:r>
              <a:rPr lang="en-US" dirty="0" smtClean="0">
                <a:solidFill>
                  <a:srgbClr val="D40AC6"/>
                </a:solidFill>
              </a:rPr>
              <a:t>Sources of PD are normally the respondents themselves</a:t>
            </a:r>
          </a:p>
          <a:p>
            <a:r>
              <a:rPr lang="en-US" dirty="0" smtClean="0">
                <a:solidFill>
                  <a:srgbClr val="C00000"/>
                </a:solidFill>
              </a:rPr>
              <a:t>Sources of SD are the journals, newspapers, magazines, reports, monographs, web pages, etc</a:t>
            </a:r>
          </a:p>
          <a:p>
            <a:r>
              <a:rPr lang="en-US" dirty="0" smtClean="0">
                <a:solidFill>
                  <a:srgbClr val="C00000"/>
                </a:solidFill>
              </a:rPr>
              <a:t>More challenging one is the former and there need to be some basic tools for collection of PD</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3</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rgbClr val="FF0000"/>
                </a:solidFill>
              </a:rPr>
              <a:t>VARIOUS TYPES OF TOOLS OF DATA COLLECTION</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t>I   </a:t>
            </a:r>
            <a:r>
              <a:rPr lang="en-US" dirty="0" smtClean="0">
                <a:solidFill>
                  <a:srgbClr val="0070C0"/>
                </a:solidFill>
              </a:rPr>
              <a:t>Tests</a:t>
            </a:r>
          </a:p>
          <a:p>
            <a:r>
              <a:rPr lang="en-US" dirty="0" smtClean="0"/>
              <a:t>II  </a:t>
            </a:r>
            <a:r>
              <a:rPr lang="en-US" dirty="0" smtClean="0">
                <a:solidFill>
                  <a:srgbClr val="D40AC6"/>
                </a:solidFill>
              </a:rPr>
              <a:t>Cumulative Record Cards</a:t>
            </a:r>
          </a:p>
          <a:p>
            <a:r>
              <a:rPr lang="en-US" dirty="0" smtClean="0"/>
              <a:t>III Research Schedule</a:t>
            </a:r>
          </a:p>
          <a:p>
            <a:r>
              <a:rPr lang="en-US" dirty="0" smtClean="0"/>
              <a:t>IV </a:t>
            </a:r>
            <a:r>
              <a:rPr lang="en-US" dirty="0" smtClean="0">
                <a:solidFill>
                  <a:srgbClr val="C00000"/>
                </a:solidFill>
              </a:rPr>
              <a:t>Research Questionnaire</a:t>
            </a:r>
          </a:p>
          <a:p>
            <a:r>
              <a:rPr lang="en-US" dirty="0" smtClean="0"/>
              <a:t>V  Pre-Test</a:t>
            </a:r>
          </a:p>
          <a:p>
            <a:r>
              <a:rPr lang="en-US" dirty="0" smtClean="0"/>
              <a:t>VI </a:t>
            </a:r>
            <a:r>
              <a:rPr lang="en-US" dirty="0" smtClean="0">
                <a:solidFill>
                  <a:srgbClr val="002060"/>
                </a:solidFill>
              </a:rPr>
              <a:t>Pilot Study</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4</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 </a:t>
            </a:r>
            <a:r>
              <a:rPr lang="en-US" dirty="0" smtClean="0">
                <a:solidFill>
                  <a:srgbClr val="FF0000"/>
                </a:solidFill>
              </a:rPr>
              <a:t>TYPES OF TESTS AS A RESEARCH TOOL</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002060"/>
                </a:solidFill>
              </a:rPr>
              <a:t>Achievement Test</a:t>
            </a:r>
          </a:p>
          <a:p>
            <a:r>
              <a:rPr lang="en-US" dirty="0" smtClean="0">
                <a:solidFill>
                  <a:srgbClr val="002060"/>
                </a:solidFill>
              </a:rPr>
              <a:t>Diagnostic Test</a:t>
            </a:r>
          </a:p>
          <a:p>
            <a:r>
              <a:rPr lang="en-US" dirty="0" smtClean="0">
                <a:solidFill>
                  <a:srgbClr val="7030A0"/>
                </a:solidFill>
              </a:rPr>
              <a:t>Intelligence Test</a:t>
            </a:r>
          </a:p>
          <a:p>
            <a:r>
              <a:rPr lang="en-US" dirty="0" smtClean="0">
                <a:solidFill>
                  <a:srgbClr val="7030A0"/>
                </a:solidFill>
              </a:rPr>
              <a:t>Aptitude Test</a:t>
            </a:r>
          </a:p>
          <a:p>
            <a:r>
              <a:rPr lang="en-US" dirty="0" smtClean="0">
                <a:solidFill>
                  <a:srgbClr val="C00000"/>
                </a:solidFill>
              </a:rPr>
              <a:t>Attitude Test</a:t>
            </a:r>
          </a:p>
          <a:p>
            <a:r>
              <a:rPr lang="en-US" dirty="0" smtClean="0">
                <a:solidFill>
                  <a:srgbClr val="C00000"/>
                </a:solidFill>
              </a:rPr>
              <a:t>Personality Test</a:t>
            </a:r>
          </a:p>
          <a:p>
            <a:endParaRPr lang="en-US" dirty="0"/>
          </a:p>
        </p:txBody>
      </p:sp>
      <p:sp>
        <p:nvSpPr>
          <p:cNvPr id="4" name="Slide Number Placeholder 3"/>
          <p:cNvSpPr>
            <a:spLocks noGrp="1"/>
          </p:cNvSpPr>
          <p:nvPr>
            <p:ph type="sldNum" sz="quarter" idx="12"/>
          </p:nvPr>
        </p:nvSpPr>
        <p:spPr/>
        <p:txBody>
          <a:bodyPr/>
          <a:lstStyle/>
          <a:p>
            <a:fld id="{91001AA7-47BC-4910-B5B4-A7884108C639}" type="slidenum">
              <a:rPr lang="en-US" smtClean="0"/>
              <a:pPr/>
              <a:t>5</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CHARACTERISTICS OF A GOOD TEST</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7030A0"/>
                </a:solidFill>
              </a:rPr>
              <a:t>Reliability</a:t>
            </a:r>
          </a:p>
          <a:p>
            <a:r>
              <a:rPr lang="en-US" dirty="0" smtClean="0">
                <a:solidFill>
                  <a:srgbClr val="7030A0"/>
                </a:solidFill>
              </a:rPr>
              <a:t>Validity</a:t>
            </a:r>
          </a:p>
          <a:p>
            <a:r>
              <a:rPr lang="en-US" dirty="0" smtClean="0">
                <a:solidFill>
                  <a:srgbClr val="D40AC6"/>
                </a:solidFill>
              </a:rPr>
              <a:t>Objectivity</a:t>
            </a:r>
          </a:p>
          <a:p>
            <a:r>
              <a:rPr lang="en-US" dirty="0" smtClean="0">
                <a:solidFill>
                  <a:srgbClr val="D40AC6"/>
                </a:solidFill>
              </a:rPr>
              <a:t>Discrimination</a:t>
            </a:r>
          </a:p>
          <a:p>
            <a:r>
              <a:rPr lang="en-US" dirty="0" smtClean="0">
                <a:solidFill>
                  <a:srgbClr val="002060"/>
                </a:solidFill>
              </a:rPr>
              <a:t>Comprehensiveness</a:t>
            </a:r>
          </a:p>
          <a:p>
            <a:r>
              <a:rPr lang="en-US" dirty="0" smtClean="0">
                <a:solidFill>
                  <a:srgbClr val="002060"/>
                </a:solidFill>
              </a:rPr>
              <a:t>Usability</a:t>
            </a:r>
          </a:p>
          <a:p>
            <a:endParaRPr lang="en-US" dirty="0"/>
          </a:p>
        </p:txBody>
      </p:sp>
      <p:sp>
        <p:nvSpPr>
          <p:cNvPr id="4" name="Slide Number Placeholder 3"/>
          <p:cNvSpPr>
            <a:spLocks noGrp="1"/>
          </p:cNvSpPr>
          <p:nvPr>
            <p:ph type="sldNum" sz="quarter" idx="12"/>
          </p:nvPr>
        </p:nvSpPr>
        <p:spPr/>
        <p:txBody>
          <a:bodyPr/>
          <a:lstStyle/>
          <a:p>
            <a:fld id="{91001AA7-47BC-4910-B5B4-A7884108C639}" type="slidenum">
              <a:rPr lang="en-US" smtClean="0"/>
              <a:pPr/>
              <a:t>6</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II. </a:t>
            </a:r>
            <a:r>
              <a:rPr lang="en-US" dirty="0" smtClean="0">
                <a:solidFill>
                  <a:srgbClr val="FF0000"/>
                </a:solidFill>
              </a:rPr>
              <a:t>CUMULATIVE RECORD CARDS</a:t>
            </a:r>
            <a:endParaRPr lang="en-US" dirty="0">
              <a:solidFill>
                <a:srgbClr val="FF0000"/>
              </a:solidFill>
            </a:endParaRPr>
          </a:p>
        </p:txBody>
      </p:sp>
      <p:sp>
        <p:nvSpPr>
          <p:cNvPr id="3" name="Content Placeholder 2"/>
          <p:cNvSpPr>
            <a:spLocks noGrp="1"/>
          </p:cNvSpPr>
          <p:nvPr>
            <p:ph idx="1"/>
          </p:nvPr>
        </p:nvSpPr>
        <p:spPr/>
        <p:txBody>
          <a:bodyPr/>
          <a:lstStyle/>
          <a:p>
            <a:r>
              <a:rPr lang="en-US" dirty="0" smtClean="0">
                <a:solidFill>
                  <a:srgbClr val="002060"/>
                </a:solidFill>
              </a:rPr>
              <a:t>Very frequently used in social science research</a:t>
            </a:r>
          </a:p>
          <a:p>
            <a:r>
              <a:rPr lang="en-US" dirty="0" smtClean="0">
                <a:solidFill>
                  <a:srgbClr val="002060"/>
                </a:solidFill>
              </a:rPr>
              <a:t>Cumulative record provides the data essential for comparing the present with that of the past</a:t>
            </a:r>
          </a:p>
          <a:p>
            <a:r>
              <a:rPr lang="en-US" dirty="0" smtClean="0"/>
              <a:t>The investigator can access relevant &amp; ready made information from those cards anytime</a:t>
            </a:r>
          </a:p>
          <a:p>
            <a:r>
              <a:rPr lang="en-US" dirty="0" smtClean="0">
                <a:solidFill>
                  <a:srgbClr val="C00000"/>
                </a:solidFill>
              </a:rPr>
              <a:t>In social sciences these cards are used to study the trend in any </a:t>
            </a:r>
            <a:r>
              <a:rPr lang="en-US" dirty="0" err="1" smtClean="0">
                <a:solidFill>
                  <a:srgbClr val="C00000"/>
                </a:solidFill>
              </a:rPr>
              <a:t>behaviour</a:t>
            </a:r>
            <a:r>
              <a:rPr lang="en-US" dirty="0" smtClean="0">
                <a:solidFill>
                  <a:srgbClr val="C00000"/>
                </a:solidFill>
              </a:rPr>
              <a:t>, prices, growth and so on</a:t>
            </a:r>
            <a:r>
              <a:rPr lang="en-US" dirty="0" smtClean="0"/>
              <a:t>.</a:t>
            </a:r>
            <a:endParaRPr lang="en-US" dirty="0"/>
          </a:p>
        </p:txBody>
      </p:sp>
      <p:sp>
        <p:nvSpPr>
          <p:cNvPr id="4" name="Slide Number Placeholder 3"/>
          <p:cNvSpPr>
            <a:spLocks noGrp="1"/>
          </p:cNvSpPr>
          <p:nvPr>
            <p:ph type="sldNum" sz="quarter" idx="12"/>
          </p:nvPr>
        </p:nvSpPr>
        <p:spPr/>
        <p:txBody>
          <a:bodyPr/>
          <a:lstStyle/>
          <a:p>
            <a:fld id="{91001AA7-47BC-4910-B5B4-A7884108C639}" type="slidenum">
              <a:rPr lang="en-US" smtClean="0"/>
              <a:pPr/>
              <a:t>7</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rPr>
              <a:t>Types OF CUMULATIVE RECORD CARDS</a:t>
            </a:r>
            <a:endParaRPr lang="en-US" dirty="0">
              <a:solidFill>
                <a:srgbClr val="FF0000"/>
              </a:solidFill>
            </a:endParaRPr>
          </a:p>
        </p:txBody>
      </p:sp>
      <p:sp>
        <p:nvSpPr>
          <p:cNvPr id="3" name="Content Placeholder 2"/>
          <p:cNvSpPr>
            <a:spLocks noGrp="1"/>
          </p:cNvSpPr>
          <p:nvPr>
            <p:ph idx="1"/>
          </p:nvPr>
        </p:nvSpPr>
        <p:spPr>
          <a:xfrm>
            <a:off x="304800" y="1554162"/>
            <a:ext cx="8686800" cy="5303838"/>
          </a:xfrm>
        </p:spPr>
        <p:txBody>
          <a:bodyPr>
            <a:normAutofit lnSpcReduction="10000"/>
          </a:bodyPr>
          <a:lstStyle/>
          <a:p>
            <a:pPr>
              <a:buNone/>
            </a:pPr>
            <a:r>
              <a:rPr lang="en-US" dirty="0" smtClean="0">
                <a:solidFill>
                  <a:srgbClr val="C00000"/>
                </a:solidFill>
              </a:rPr>
              <a:t>1. Index Card</a:t>
            </a:r>
          </a:p>
          <a:p>
            <a:pPr>
              <a:buNone/>
            </a:pPr>
            <a:r>
              <a:rPr lang="en-US" dirty="0" smtClean="0">
                <a:solidFill>
                  <a:srgbClr val="C00000"/>
                </a:solidFill>
              </a:rPr>
              <a:t>2. Matter Card</a:t>
            </a:r>
          </a:p>
          <a:p>
            <a:pPr>
              <a:buNone/>
            </a:pPr>
            <a:r>
              <a:rPr lang="en-US" dirty="0" smtClean="0">
                <a:solidFill>
                  <a:srgbClr val="C00000"/>
                </a:solidFill>
              </a:rPr>
              <a:t>3. Master Card</a:t>
            </a:r>
          </a:p>
          <a:p>
            <a:pPr>
              <a:buNone/>
            </a:pPr>
            <a:r>
              <a:rPr lang="en-US" dirty="0" smtClean="0"/>
              <a:t> </a:t>
            </a:r>
            <a:r>
              <a:rPr lang="en-US" dirty="0" smtClean="0">
                <a:solidFill>
                  <a:srgbClr val="002060"/>
                </a:solidFill>
              </a:rPr>
              <a:t>While the first one includes basic information about the source of information, the second one details about the actual information in condensed form and so the third one tells about the entire approach and segments of data collected and review of literature made</a:t>
            </a:r>
            <a:r>
              <a:rPr lang="en-US" dirty="0" smtClean="0"/>
              <a:t>.</a:t>
            </a:r>
          </a:p>
          <a:p>
            <a:pPr>
              <a:buNone/>
            </a:pPr>
            <a:r>
              <a:rPr lang="en-US" dirty="0" smtClean="0"/>
              <a:t>Sample Cards for circulation among participants:</a:t>
            </a:r>
            <a:endParaRPr lang="en-US" dirty="0"/>
          </a:p>
        </p:txBody>
      </p:sp>
      <p:sp>
        <p:nvSpPr>
          <p:cNvPr id="4" name="Slide Number Placeholder 3"/>
          <p:cNvSpPr>
            <a:spLocks noGrp="1"/>
          </p:cNvSpPr>
          <p:nvPr>
            <p:ph type="sldNum" sz="quarter" idx="12"/>
          </p:nvPr>
        </p:nvSpPr>
        <p:spPr/>
        <p:txBody>
          <a:bodyPr/>
          <a:lstStyle/>
          <a:p>
            <a:fld id="{91001AA7-47BC-4910-B5B4-A7884108C639}" type="slidenum">
              <a:rPr lang="en-US" smtClean="0"/>
              <a:pPr/>
              <a:t>8</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III. </a:t>
            </a:r>
            <a:r>
              <a:rPr lang="en-US" dirty="0" smtClean="0">
                <a:solidFill>
                  <a:srgbClr val="FF0000"/>
                </a:solidFill>
              </a:rPr>
              <a:t>RESEARCH SCHEDULE</a:t>
            </a:r>
            <a:endParaRPr lang="en-US" dirty="0">
              <a:solidFill>
                <a:srgbClr val="FF0000"/>
              </a:solidFill>
            </a:endParaRPr>
          </a:p>
        </p:txBody>
      </p:sp>
      <p:sp>
        <p:nvSpPr>
          <p:cNvPr id="3" name="Content Placeholder 2"/>
          <p:cNvSpPr>
            <a:spLocks noGrp="1"/>
          </p:cNvSpPr>
          <p:nvPr>
            <p:ph idx="1"/>
          </p:nvPr>
        </p:nvSpPr>
        <p:spPr>
          <a:xfrm>
            <a:off x="228600" y="1554162"/>
            <a:ext cx="8763000" cy="4922838"/>
          </a:xfrm>
        </p:spPr>
        <p:txBody>
          <a:bodyPr>
            <a:normAutofit/>
          </a:bodyPr>
          <a:lstStyle/>
          <a:p>
            <a:r>
              <a:rPr lang="en-US" dirty="0" smtClean="0">
                <a:solidFill>
                  <a:srgbClr val="D40AC6"/>
                </a:solidFill>
              </a:rPr>
              <a:t>The most important tool for data collection in social science research</a:t>
            </a:r>
          </a:p>
          <a:p>
            <a:r>
              <a:rPr lang="en-US" dirty="0" smtClean="0">
                <a:solidFill>
                  <a:srgbClr val="D40AC6"/>
                </a:solidFill>
              </a:rPr>
              <a:t>It is similar to that of a mailed questionnaire</a:t>
            </a:r>
          </a:p>
          <a:p>
            <a:r>
              <a:rPr lang="en-US" dirty="0" smtClean="0">
                <a:solidFill>
                  <a:srgbClr val="D40AC6"/>
                </a:solidFill>
              </a:rPr>
              <a:t>Techniques of preparation of a schedule are the same with the mailed questionnaire</a:t>
            </a:r>
          </a:p>
          <a:p>
            <a:r>
              <a:rPr lang="en-US" dirty="0" smtClean="0">
                <a:solidFill>
                  <a:srgbClr val="C00000"/>
                </a:solidFill>
              </a:rPr>
              <a:t>Schedules are administered in person either by the researcher or by the designated enumerator </a:t>
            </a:r>
          </a:p>
          <a:p>
            <a:r>
              <a:rPr lang="en-US" dirty="0" smtClean="0">
                <a:solidFill>
                  <a:srgbClr val="C00000"/>
                </a:solidFill>
              </a:rPr>
              <a:t>Schedules are filled in not by the respondent but by the researcher/enumerator him/herself</a:t>
            </a:r>
            <a:endParaRPr lang="en-US" dirty="0">
              <a:solidFill>
                <a:srgbClr val="C00000"/>
              </a:solidFill>
            </a:endParaRPr>
          </a:p>
        </p:txBody>
      </p:sp>
      <p:sp>
        <p:nvSpPr>
          <p:cNvPr id="4" name="Slide Number Placeholder 3"/>
          <p:cNvSpPr>
            <a:spLocks noGrp="1"/>
          </p:cNvSpPr>
          <p:nvPr>
            <p:ph type="sldNum" sz="quarter" idx="12"/>
          </p:nvPr>
        </p:nvSpPr>
        <p:spPr/>
        <p:txBody>
          <a:bodyPr/>
          <a:lstStyle/>
          <a:p>
            <a:fld id="{91001AA7-47BC-4910-B5B4-A7884108C639}" type="slidenum">
              <a:rPr lang="en-US" smtClean="0"/>
              <a:pPr/>
              <a:t>9</a:t>
            </a:fld>
            <a:endParaRPr lang="en-US"/>
          </a:p>
        </p:txBody>
      </p:sp>
      <p:sp>
        <p:nvSpPr>
          <p:cNvPr id="5" name="Footer Placeholder 4"/>
          <p:cNvSpPr>
            <a:spLocks noGrp="1"/>
          </p:cNvSpPr>
          <p:nvPr>
            <p:ph type="ftr" sz="quarter" idx="11"/>
          </p:nvPr>
        </p:nvSpPr>
        <p:spPr/>
        <p:txBody>
          <a:bodyPr/>
          <a:lstStyle/>
          <a:p>
            <a:r>
              <a:rPr lang="fr-FR" smtClean="0"/>
              <a:t>Prof.D.Ilangovan, HD Commerce AU               18-04-2020</a:t>
            </a:r>
            <a:endParaRPr lang="en-US"/>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311</TotalTime>
  <Words>1839</Words>
  <Application>Microsoft Office PowerPoint</Application>
  <PresentationFormat>On-screen Show (4:3)</PresentationFormat>
  <Paragraphs>235</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Trek</vt:lpstr>
      <vt:lpstr>Department of commerce annamalai University, </vt:lpstr>
      <vt:lpstr>Construction of Tools  for Data Collection in Social science Research</vt:lpstr>
      <vt:lpstr>CONSTRUCTION OF RESEARCH TOOLS</vt:lpstr>
      <vt:lpstr>VARIOUS TYPES OF TOOLS OF DATA COLLECTION</vt:lpstr>
      <vt:lpstr>I. TYPES OF TESTS AS A RESEARCH TOOL</vt:lpstr>
      <vt:lpstr>CHARACTERISTICS OF A GOOD TEST</vt:lpstr>
      <vt:lpstr>II. CUMULATIVE RECORD CARDS</vt:lpstr>
      <vt:lpstr>Types OF CUMULATIVE RECORD CARDS</vt:lpstr>
      <vt:lpstr>III. RESEARCH SCHEDULE</vt:lpstr>
      <vt:lpstr>IV. RESEARCH QUESTIONNAIRE</vt:lpstr>
      <vt:lpstr>DESIGN OF A QUESTIONNAIRE</vt:lpstr>
      <vt:lpstr>TYPES OF A QUESTIONNAIRE</vt:lpstr>
      <vt:lpstr>CONSTRUCTION TIPS OF A QUESTIONNAIRE</vt:lpstr>
      <vt:lpstr>PHYSICAL FORMAT OF A QUESTIONNAIRE</vt:lpstr>
      <vt:lpstr>Physical Format Cont……d</vt:lpstr>
      <vt:lpstr>v. PRE-TESTING THE QUESTIONNAIRE</vt:lpstr>
      <vt:lpstr>vi. PILOT STUDY</vt:lpstr>
      <vt:lpstr>WELCOME ALL for  THEME DISCUSSION -2    Methods OF PRIMARY DATA COLLECTION  in Social Science Research </vt:lpstr>
      <vt:lpstr>What are primary data?</vt:lpstr>
      <vt:lpstr>Methods of collecting primary data</vt:lpstr>
      <vt:lpstr>I. Observation method – meaning </vt:lpstr>
      <vt:lpstr>Types, aids &amp; Principles of observation </vt:lpstr>
      <vt:lpstr>II. INTERVIEW – MEANING AND typeS</vt:lpstr>
      <vt:lpstr>TECHNIQUES OF INTERVIEW</vt:lpstr>
      <vt:lpstr>III. Telephone interview</vt:lpstr>
      <vt:lpstr>IV. Mail Surveys</vt:lpstr>
      <vt:lpstr>Thank you all for your cooperation</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UGC Academic Staff College,  Pondicherry University,  Puducherry-14</dc:title>
  <dc:creator>Prof.Elangoven</dc:creator>
  <cp:lastModifiedBy>Ilangovan</cp:lastModifiedBy>
  <cp:revision>68</cp:revision>
  <dcterms:created xsi:type="dcterms:W3CDTF">2011-06-03T05:07:54Z</dcterms:created>
  <dcterms:modified xsi:type="dcterms:W3CDTF">2020-04-18T01:05:27Z</dcterms:modified>
</cp:coreProperties>
</file>